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16"/>
  </p:notesMasterIdLst>
  <p:sldIdLst>
    <p:sldId id="754" r:id="rId2"/>
    <p:sldId id="739" r:id="rId3"/>
    <p:sldId id="741" r:id="rId4"/>
    <p:sldId id="743" r:id="rId5"/>
    <p:sldId id="747" r:id="rId6"/>
    <p:sldId id="748" r:id="rId7"/>
    <p:sldId id="744" r:id="rId8"/>
    <p:sldId id="745" r:id="rId9"/>
    <p:sldId id="746" r:id="rId10"/>
    <p:sldId id="749" r:id="rId11"/>
    <p:sldId id="751" r:id="rId12"/>
    <p:sldId id="752" r:id="rId13"/>
    <p:sldId id="750" r:id="rId14"/>
    <p:sldId id="753" r:id="rId1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FF"/>
    <a:srgbClr val="FF5050"/>
    <a:srgbClr val="FFCC00"/>
    <a:srgbClr val="2A65B3"/>
    <a:srgbClr val="2A6A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5411" autoAdjust="0"/>
  </p:normalViewPr>
  <p:slideViewPr>
    <p:cSldViewPr>
      <p:cViewPr varScale="1">
        <p:scale>
          <a:sx n="85" d="100"/>
          <a:sy n="85" d="100"/>
        </p:scale>
        <p:origin x="1363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09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1F178986-AD32-48A4-9489-5196763766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0331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178986-AD32-48A4-9489-51967637665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7181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Proposed controller provides a good tradeoff between trajectory tracking and disturbance rejection performance. Compared to a proportional</a:t>
            </a:r>
            <a:r>
              <a:rPr lang="en-US" baseline="0" dirty="0" smtClean="0"/>
              <a:t> controller it can almost halve the body-rates tracking error while maintaining the same level of disturbance rejection.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178986-AD32-48A4-9489-519676376654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5928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178986-AD32-48A4-9489-519676376654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0348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Equalize font size in formulas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178986-AD32-48A4-9489-519676376654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0454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839200" cy="864332"/>
          </a:xfrm>
          <a:prstGeom prst="rect">
            <a:avLst/>
          </a:prstGeom>
        </p:spPr>
        <p:txBody>
          <a:bodyPr/>
          <a:lstStyle>
            <a:lvl1pPr>
              <a:defRPr sz="3800" b="0">
                <a:solidFill>
                  <a:schemeClr val="tx1"/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noProof="0" dirty="0" smtClean="0"/>
              <a:t>Click to edit Master title style</a:t>
            </a:r>
            <a:endParaRPr lang="en-US" noProof="0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55575" y="1160748"/>
            <a:ext cx="8836025" cy="5380855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Aft>
                <a:spcPts val="600"/>
              </a:spcAft>
              <a:buClrTx/>
              <a:buFont typeface="Wingdings" pitchFamily="2" charset="2"/>
              <a:buChar char="Ø"/>
              <a:defRPr sz="2400">
                <a:latin typeface="Calibri" panose="020F0502020204030204" pitchFamily="34" charset="0"/>
                <a:cs typeface="Times" pitchFamily="18" charset="0"/>
              </a:defRPr>
            </a:lvl1pPr>
            <a:lvl2pPr>
              <a:lnSpc>
                <a:spcPct val="100000"/>
              </a:lnSpc>
              <a:spcAft>
                <a:spcPts val="600"/>
              </a:spcAft>
              <a:buClrTx/>
              <a:defRPr>
                <a:latin typeface="Calibri" panose="020F0502020204030204" pitchFamily="34" charset="0"/>
                <a:cs typeface="Times" pitchFamily="18" charset="0"/>
              </a:defRPr>
            </a:lvl2pPr>
            <a:lvl3pPr>
              <a:lnSpc>
                <a:spcPct val="100000"/>
              </a:lnSpc>
              <a:spcAft>
                <a:spcPts val="600"/>
              </a:spcAft>
              <a:defRPr>
                <a:latin typeface="Calibri" panose="020F0502020204030204" pitchFamily="34" charset="0"/>
                <a:cs typeface="Times" pitchFamily="18" charset="0"/>
              </a:defRPr>
            </a:lvl3pPr>
            <a:lvl4pPr>
              <a:lnSpc>
                <a:spcPct val="100000"/>
              </a:lnSpc>
              <a:spcAft>
                <a:spcPts val="600"/>
              </a:spcAft>
              <a:defRPr>
                <a:latin typeface="Calibri" panose="020F0502020204030204" pitchFamily="34" charset="0"/>
                <a:cs typeface="Times" pitchFamily="18" charset="0"/>
              </a:defRPr>
            </a:lvl4pPr>
            <a:lvl5pPr>
              <a:lnSpc>
                <a:spcPct val="100000"/>
              </a:lnSpc>
              <a:spcAft>
                <a:spcPts val="600"/>
              </a:spcAft>
              <a:defRPr>
                <a:latin typeface="Calibri" panose="020F0502020204030204" pitchFamily="34" charset="0"/>
                <a:cs typeface="Times" pitchFamily="18" charset="0"/>
              </a:defRPr>
            </a:lvl5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2676933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839200" cy="900336"/>
          </a:xfrm>
          <a:prstGeom prst="rect">
            <a:avLst/>
          </a:prstGeom>
        </p:spPr>
        <p:txBody>
          <a:bodyPr/>
          <a:lstStyle>
            <a:lvl1pPr>
              <a:defRPr sz="3800" b="0">
                <a:solidFill>
                  <a:schemeClr val="tx1"/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noProof="0" dirty="0" smtClean="0"/>
              <a:t>Click to edit Master title style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5575" y="1160748"/>
            <a:ext cx="8836025" cy="5380855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Aft>
                <a:spcPts val="600"/>
              </a:spcAft>
              <a:buClrTx/>
              <a:buFont typeface="Wingdings" pitchFamily="2" charset="2"/>
              <a:buChar char="Ø"/>
              <a:defRPr sz="2400">
                <a:latin typeface="Calibri" panose="020F0502020204030204" pitchFamily="34" charset="0"/>
                <a:cs typeface="Times" pitchFamily="18" charset="0"/>
              </a:defRPr>
            </a:lvl1pPr>
            <a:lvl2pPr>
              <a:lnSpc>
                <a:spcPct val="100000"/>
              </a:lnSpc>
              <a:spcAft>
                <a:spcPts val="600"/>
              </a:spcAft>
              <a:buClrTx/>
              <a:defRPr>
                <a:latin typeface="Calibri" panose="020F0502020204030204" pitchFamily="34" charset="0"/>
                <a:cs typeface="Times" pitchFamily="18" charset="0"/>
              </a:defRPr>
            </a:lvl2pPr>
            <a:lvl3pPr>
              <a:lnSpc>
                <a:spcPct val="100000"/>
              </a:lnSpc>
              <a:spcAft>
                <a:spcPts val="600"/>
              </a:spcAft>
              <a:defRPr>
                <a:latin typeface="Calibri" panose="020F0502020204030204" pitchFamily="34" charset="0"/>
                <a:cs typeface="Times" pitchFamily="18" charset="0"/>
              </a:defRPr>
            </a:lvl3pPr>
            <a:lvl4pPr>
              <a:lnSpc>
                <a:spcPct val="100000"/>
              </a:lnSpc>
              <a:spcAft>
                <a:spcPts val="600"/>
              </a:spcAft>
              <a:defRPr>
                <a:latin typeface="Calibri" panose="020F0502020204030204" pitchFamily="34" charset="0"/>
                <a:cs typeface="Times" pitchFamily="18" charset="0"/>
              </a:defRPr>
            </a:lvl4pPr>
            <a:lvl5pPr>
              <a:lnSpc>
                <a:spcPct val="100000"/>
              </a:lnSpc>
              <a:spcAft>
                <a:spcPts val="600"/>
              </a:spcAft>
              <a:defRPr>
                <a:latin typeface="Calibri" panose="020F0502020204030204" pitchFamily="34" charset="0"/>
                <a:cs typeface="Times" pitchFamily="18" charset="0"/>
              </a:defRPr>
            </a:lvl5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7" name="TextBox 6"/>
          <p:cNvSpPr txBox="1">
            <a:spLocks noChangeArrowheads="1"/>
          </p:cNvSpPr>
          <p:nvPr userDrawn="1"/>
        </p:nvSpPr>
        <p:spPr bwMode="auto">
          <a:xfrm>
            <a:off x="155124" y="6541603"/>
            <a:ext cx="602440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400" noProof="0" dirty="0" smtClean="0">
                <a:solidFill>
                  <a:srgbClr val="A6A6A6"/>
                </a:solidFill>
                <a:latin typeface="Arial" charset="0"/>
              </a:rPr>
              <a:t>Matthias </a:t>
            </a:r>
            <a:r>
              <a:rPr lang="en-US" sz="1400" noProof="0" dirty="0" err="1" smtClean="0">
                <a:solidFill>
                  <a:srgbClr val="A6A6A6"/>
                </a:solidFill>
                <a:latin typeface="Arial" charset="0"/>
              </a:rPr>
              <a:t>Faessler</a:t>
            </a:r>
            <a:r>
              <a:rPr lang="en-US" sz="1400" noProof="0" dirty="0" smtClean="0">
                <a:solidFill>
                  <a:srgbClr val="A6A6A6"/>
                </a:solidFill>
                <a:latin typeface="Arial" charset="0"/>
              </a:rPr>
              <a:t> – Robotics and Perception Group – University of Zurich</a:t>
            </a:r>
          </a:p>
        </p:txBody>
      </p:sp>
      <p:sp>
        <p:nvSpPr>
          <p:cNvPr id="8" name="TextBox 7"/>
          <p:cNvSpPr txBox="1">
            <a:spLocks noChangeArrowheads="1"/>
          </p:cNvSpPr>
          <p:nvPr userDrawn="1"/>
        </p:nvSpPr>
        <p:spPr bwMode="auto">
          <a:xfrm>
            <a:off x="8596590" y="6552375"/>
            <a:ext cx="40267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+mn-ea"/>
                <a:cs typeface="+mn-cs"/>
              </a:defRPr>
            </a:lvl9pPr>
          </a:lstStyle>
          <a:p>
            <a:pPr algn="r">
              <a:defRPr/>
            </a:pPr>
            <a:fld id="{B4436C2E-F1D9-4FD1-BE07-537DA525322B}" type="slidenum">
              <a:rPr lang="de-CH" sz="1400" smtClean="0">
                <a:solidFill>
                  <a:srgbClr val="A6A6A6"/>
                </a:solidFill>
                <a:latin typeface="Arial" charset="0"/>
              </a:rPr>
              <a:t>‹#›</a:t>
            </a:fld>
            <a:endParaRPr lang="de-CH" sz="1400" dirty="0" smtClean="0">
              <a:solidFill>
                <a:srgbClr val="A6A6A6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98418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5208" r:id="rId1"/>
    <p:sldLayoutId id="2147485206" r:id="rId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lnSpc>
          <a:spcPts val="3800"/>
        </a:lnSpc>
        <a:spcBef>
          <a:spcPct val="0"/>
        </a:spcBef>
        <a:spcAft>
          <a:spcPct val="0"/>
        </a:spcAft>
        <a:defRPr sz="3200" b="1">
          <a:solidFill>
            <a:srgbClr val="2A6AB3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3800"/>
        </a:lnSpc>
        <a:spcBef>
          <a:spcPct val="0"/>
        </a:spcBef>
        <a:spcAft>
          <a:spcPct val="0"/>
        </a:spcAft>
        <a:defRPr sz="3200" b="1">
          <a:solidFill>
            <a:srgbClr val="2A6AB3"/>
          </a:solidFill>
          <a:latin typeface="Arial" charset="0"/>
        </a:defRPr>
      </a:lvl2pPr>
      <a:lvl3pPr algn="l" rtl="0" eaLnBrk="0" fontAlgn="base" hangingPunct="0">
        <a:lnSpc>
          <a:spcPts val="3800"/>
        </a:lnSpc>
        <a:spcBef>
          <a:spcPct val="0"/>
        </a:spcBef>
        <a:spcAft>
          <a:spcPct val="0"/>
        </a:spcAft>
        <a:defRPr sz="3200" b="1">
          <a:solidFill>
            <a:srgbClr val="2A6AB3"/>
          </a:solidFill>
          <a:latin typeface="Arial" charset="0"/>
        </a:defRPr>
      </a:lvl3pPr>
      <a:lvl4pPr algn="l" rtl="0" eaLnBrk="0" fontAlgn="base" hangingPunct="0">
        <a:lnSpc>
          <a:spcPts val="3800"/>
        </a:lnSpc>
        <a:spcBef>
          <a:spcPct val="0"/>
        </a:spcBef>
        <a:spcAft>
          <a:spcPct val="0"/>
        </a:spcAft>
        <a:defRPr sz="3200" b="1">
          <a:solidFill>
            <a:srgbClr val="2A6AB3"/>
          </a:solidFill>
          <a:latin typeface="Arial" charset="0"/>
        </a:defRPr>
      </a:lvl4pPr>
      <a:lvl5pPr algn="l" rtl="0" eaLnBrk="0" fontAlgn="base" hangingPunct="0">
        <a:lnSpc>
          <a:spcPts val="3800"/>
        </a:lnSpc>
        <a:spcBef>
          <a:spcPct val="0"/>
        </a:spcBef>
        <a:spcAft>
          <a:spcPct val="0"/>
        </a:spcAft>
        <a:defRPr sz="3200" b="1">
          <a:solidFill>
            <a:srgbClr val="2A6AB3"/>
          </a:solidFill>
          <a:latin typeface="Arial" charset="0"/>
        </a:defRPr>
      </a:lvl5pPr>
      <a:lvl6pPr marL="457200" algn="l" rtl="0" fontAlgn="base">
        <a:lnSpc>
          <a:spcPts val="3800"/>
        </a:lnSpc>
        <a:spcBef>
          <a:spcPct val="0"/>
        </a:spcBef>
        <a:spcAft>
          <a:spcPct val="0"/>
        </a:spcAft>
        <a:defRPr sz="3200" b="1">
          <a:solidFill>
            <a:srgbClr val="2A6AB3"/>
          </a:solidFill>
          <a:latin typeface="Arial" charset="0"/>
        </a:defRPr>
      </a:lvl6pPr>
      <a:lvl7pPr marL="914400" algn="l" rtl="0" fontAlgn="base">
        <a:lnSpc>
          <a:spcPts val="3800"/>
        </a:lnSpc>
        <a:spcBef>
          <a:spcPct val="0"/>
        </a:spcBef>
        <a:spcAft>
          <a:spcPct val="0"/>
        </a:spcAft>
        <a:defRPr sz="3200" b="1">
          <a:solidFill>
            <a:srgbClr val="2A6AB3"/>
          </a:solidFill>
          <a:latin typeface="Arial" charset="0"/>
        </a:defRPr>
      </a:lvl7pPr>
      <a:lvl8pPr marL="1371600" algn="l" rtl="0" fontAlgn="base">
        <a:lnSpc>
          <a:spcPts val="3800"/>
        </a:lnSpc>
        <a:spcBef>
          <a:spcPct val="0"/>
        </a:spcBef>
        <a:spcAft>
          <a:spcPct val="0"/>
        </a:spcAft>
        <a:defRPr sz="3200" b="1">
          <a:solidFill>
            <a:srgbClr val="2A6AB3"/>
          </a:solidFill>
          <a:latin typeface="Arial" charset="0"/>
        </a:defRPr>
      </a:lvl8pPr>
      <a:lvl9pPr marL="1828800" algn="l" rtl="0" fontAlgn="base">
        <a:lnSpc>
          <a:spcPts val="3800"/>
        </a:lnSpc>
        <a:spcBef>
          <a:spcPct val="0"/>
        </a:spcBef>
        <a:spcAft>
          <a:spcPct val="0"/>
        </a:spcAft>
        <a:defRPr sz="3200" b="1">
          <a:solidFill>
            <a:srgbClr val="2A6AB3"/>
          </a:solidFill>
          <a:latin typeface="Arial" charset="0"/>
        </a:defRPr>
      </a:lvl9pPr>
    </p:titleStyle>
    <p:bodyStyle>
      <a:lvl1pPr marL="342900" indent="-342900" algn="l" rtl="0" eaLnBrk="0" fontAlgn="base" hangingPunct="0">
        <a:lnSpc>
          <a:spcPts val="4000"/>
        </a:lnSpc>
        <a:spcBef>
          <a:spcPts val="800"/>
        </a:spcBef>
        <a:spcAft>
          <a:spcPct val="0"/>
        </a:spcAft>
        <a:buClr>
          <a:srgbClr val="2A6AB3"/>
        </a:buClr>
        <a:buSzPct val="110000"/>
        <a:buFont typeface="Wingdings" pitchFamily="2" charset="2"/>
        <a:buChar char="§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ts val="3200"/>
        </a:lnSpc>
        <a:spcBef>
          <a:spcPts val="4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lnSpc>
          <a:spcPts val="2400"/>
        </a:lnSpc>
        <a:spcBef>
          <a:spcPts val="400"/>
        </a:spcBef>
        <a:spcAft>
          <a:spcPct val="0"/>
        </a:spcAft>
        <a:buChar char="-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lnSpc>
          <a:spcPts val="1800"/>
        </a:lnSpc>
        <a:spcBef>
          <a:spcPts val="400"/>
        </a:spcBef>
        <a:spcAft>
          <a:spcPct val="0"/>
        </a:spcAft>
        <a:buFont typeface="Times" charset="0"/>
        <a:buChar char="•"/>
        <a:defRPr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60000"/>
        <a:buChar char="º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60000"/>
        <a:buChar char="º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60000"/>
        <a:buChar char="º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60000"/>
        <a:buChar char="º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60000"/>
        <a:buChar char="º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media" Target="file:///C:\Users\Matthias\Desktop\ICRA%202017%20Presentations\Paper\thrust_mixing.mp4" TargetMode="External"/><Relationship Id="rId1" Type="http://schemas.openxmlformats.org/officeDocument/2006/relationships/video" Target="NULL" TargetMode="Externa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file:///C:\Users\Matthias\Desktop\ICRA%202017%20Presentations\Paper\thrust_mixing.mp4" TargetMode="External"/><Relationship Id="rId1" Type="http://schemas.microsoft.com/office/2007/relationships/media" Target="file:///C:\Users\Matthias\Desktop\ICRA%202017%20Presentations\Paper\thrust_mixing.mp4" TargetMode="External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2.PNG"/><Relationship Id="rId2" Type="http://schemas.microsoft.com/office/2007/relationships/media" Target="file:///C:\Users\Matthias\Desktop\ICRA%202017%20Presentations\Paper\thrust_mixing.mp4" TargetMode="External"/><Relationship Id="rId1" Type="http://schemas.openxmlformats.org/officeDocument/2006/relationships/video" Target="NULL" TargetMode="Externa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media" Target="file:///C:\Users\Matthias\Desktop\ICRA%202017%20Presentations\Paper\thrust_mixing.mp4" TargetMode="External"/><Relationship Id="rId1" Type="http://schemas.openxmlformats.org/officeDocument/2006/relationships/video" Target="NULL" TargetMode="Externa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15" name="Picture 11" descr="http://ase2012.paluno.uni-due.de/wp-content/uploads/2012/05/uzh_ifi_logo_e_pos_aligned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013"/>
          <a:stretch/>
        </p:blipFill>
        <p:spPr bwMode="auto">
          <a:xfrm>
            <a:off x="6120172" y="116634"/>
            <a:ext cx="2871983" cy="1051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-508" y="2492896"/>
            <a:ext cx="9144000" cy="223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ts val="3800"/>
              </a:lnSpc>
              <a:spcBef>
                <a:spcPct val="0"/>
              </a:spcBef>
              <a:spcAft>
                <a:spcPct val="0"/>
              </a:spcAft>
              <a:defRPr sz="3800" b="0">
                <a:solidFill>
                  <a:schemeClr val="tx1"/>
                </a:solidFill>
                <a:latin typeface="Gill Sans MT" pitchFamily="34" charset="0"/>
                <a:ea typeface="+mj-ea"/>
                <a:cs typeface="+mj-cs"/>
              </a:defRPr>
            </a:lvl1pPr>
            <a:lvl2pPr algn="l" rtl="0" eaLnBrk="0" fontAlgn="base" hangingPunct="0">
              <a:lnSpc>
                <a:spcPts val="38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2A6AB3"/>
                </a:solidFill>
                <a:latin typeface="Arial" charset="0"/>
              </a:defRPr>
            </a:lvl2pPr>
            <a:lvl3pPr algn="l" rtl="0" eaLnBrk="0" fontAlgn="base" hangingPunct="0">
              <a:lnSpc>
                <a:spcPts val="38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2A6AB3"/>
                </a:solidFill>
                <a:latin typeface="Arial" charset="0"/>
              </a:defRPr>
            </a:lvl3pPr>
            <a:lvl4pPr algn="l" rtl="0" eaLnBrk="0" fontAlgn="base" hangingPunct="0">
              <a:lnSpc>
                <a:spcPts val="38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2A6AB3"/>
                </a:solidFill>
                <a:latin typeface="Arial" charset="0"/>
              </a:defRPr>
            </a:lvl4pPr>
            <a:lvl5pPr algn="l" rtl="0" eaLnBrk="0" fontAlgn="base" hangingPunct="0">
              <a:lnSpc>
                <a:spcPts val="38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2A6AB3"/>
                </a:solidFill>
                <a:latin typeface="Arial" charset="0"/>
              </a:defRPr>
            </a:lvl5pPr>
            <a:lvl6pPr marL="457200" algn="l" rtl="0" fontAlgn="base">
              <a:lnSpc>
                <a:spcPts val="38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2A6AB3"/>
                </a:solidFill>
                <a:latin typeface="Arial" charset="0"/>
              </a:defRPr>
            </a:lvl6pPr>
            <a:lvl7pPr marL="914400" algn="l" rtl="0" fontAlgn="base">
              <a:lnSpc>
                <a:spcPts val="38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2A6AB3"/>
                </a:solidFill>
                <a:latin typeface="Arial" charset="0"/>
              </a:defRPr>
            </a:lvl7pPr>
            <a:lvl8pPr marL="1371600" algn="l" rtl="0" fontAlgn="base">
              <a:lnSpc>
                <a:spcPts val="38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2A6AB3"/>
                </a:solidFill>
                <a:latin typeface="Arial" charset="0"/>
              </a:defRPr>
            </a:lvl8pPr>
            <a:lvl9pPr marL="1828800" algn="l" rtl="0" fontAlgn="base">
              <a:lnSpc>
                <a:spcPts val="38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2A6AB3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4000" kern="0" dirty="0" smtClean="0">
                <a:latin typeface="Calibri" panose="020F0502020204030204" pitchFamily="34" charset="0"/>
                <a:cs typeface="Helvetica" pitchFamily="34" charset="0"/>
              </a:rPr>
              <a:t>Thrust Mixing, Saturation, and Body-Rate Control for Accurate Aggressive Quadrotor Flight</a:t>
            </a:r>
          </a:p>
          <a:p>
            <a:pPr algn="ctr" eaLnBrk="1" hangingPunct="1"/>
            <a:endParaRPr lang="en-US" sz="2400" u="sng" kern="0" dirty="0" smtClean="0">
              <a:latin typeface="Calibri" panose="020F0502020204030204" pitchFamily="34" charset="0"/>
              <a:cs typeface="Helvetica" pitchFamily="34" charset="0"/>
            </a:endParaRPr>
          </a:p>
          <a:p>
            <a:pPr algn="ctr" eaLnBrk="1" hangingPunct="1"/>
            <a:r>
              <a:rPr lang="en-US" sz="2400" u="sng" kern="0" dirty="0" smtClean="0">
                <a:latin typeface="Calibri" panose="020F0502020204030204" pitchFamily="34" charset="0"/>
                <a:cs typeface="Helvetica" pitchFamily="34" charset="0"/>
              </a:rPr>
              <a:t>Matthias </a:t>
            </a:r>
            <a:r>
              <a:rPr lang="en-US" sz="2400" u="sng" kern="0" dirty="0" err="1" smtClean="0">
                <a:latin typeface="Calibri" panose="020F0502020204030204" pitchFamily="34" charset="0"/>
                <a:cs typeface="Helvetica" pitchFamily="34" charset="0"/>
              </a:rPr>
              <a:t>Faessler</a:t>
            </a:r>
            <a:r>
              <a:rPr lang="en-US" sz="2400" kern="0" dirty="0" smtClean="0">
                <a:latin typeface="Calibri" panose="020F0502020204030204" pitchFamily="34" charset="0"/>
                <a:cs typeface="Helvetica" pitchFamily="34" charset="0"/>
              </a:rPr>
              <a:t>, </a:t>
            </a:r>
            <a:r>
              <a:rPr lang="en-US" sz="2400" kern="0" dirty="0" err="1" smtClean="0">
                <a:latin typeface="Calibri" panose="020F0502020204030204" pitchFamily="34" charset="0"/>
                <a:cs typeface="Helvetica" pitchFamily="34" charset="0"/>
              </a:rPr>
              <a:t>Davide</a:t>
            </a:r>
            <a:r>
              <a:rPr lang="en-US" sz="2400" kern="0" dirty="0" smtClean="0">
                <a:latin typeface="Calibri" panose="020F0502020204030204" pitchFamily="34" charset="0"/>
                <a:cs typeface="Helvetica" pitchFamily="34" charset="0"/>
              </a:rPr>
              <a:t> </a:t>
            </a:r>
            <a:r>
              <a:rPr lang="en-US" sz="2400" kern="0" dirty="0" err="1" smtClean="0">
                <a:latin typeface="Calibri" panose="020F0502020204030204" pitchFamily="34" charset="0"/>
                <a:cs typeface="Helvetica" pitchFamily="34" charset="0"/>
              </a:rPr>
              <a:t>Falanga</a:t>
            </a:r>
            <a:r>
              <a:rPr lang="en-US" sz="2400" kern="0" dirty="0" smtClean="0">
                <a:latin typeface="Calibri" panose="020F0502020204030204" pitchFamily="34" charset="0"/>
                <a:cs typeface="Helvetica" pitchFamily="34" charset="0"/>
              </a:rPr>
              <a:t>, and </a:t>
            </a:r>
            <a:r>
              <a:rPr lang="en-US" sz="2400" kern="0" dirty="0" err="1" smtClean="0">
                <a:latin typeface="Calibri" panose="020F0502020204030204" pitchFamily="34" charset="0"/>
                <a:cs typeface="Helvetica" pitchFamily="34" charset="0"/>
              </a:rPr>
              <a:t>Davide</a:t>
            </a:r>
            <a:r>
              <a:rPr lang="en-US" sz="2400" kern="0" dirty="0" smtClean="0">
                <a:latin typeface="Calibri" panose="020F0502020204030204" pitchFamily="34" charset="0"/>
                <a:cs typeface="Helvetica" pitchFamily="34" charset="0"/>
              </a:rPr>
              <a:t> </a:t>
            </a:r>
            <a:r>
              <a:rPr lang="en-US" sz="2400" kern="0" dirty="0" err="1" smtClean="0">
                <a:latin typeface="Calibri" panose="020F0502020204030204" pitchFamily="34" charset="0"/>
                <a:cs typeface="Helvetica" pitchFamily="34" charset="0"/>
              </a:rPr>
              <a:t>Scaramuzza</a:t>
            </a:r>
            <a:r>
              <a:rPr lang="en-US" sz="2400" kern="0" dirty="0" smtClean="0">
                <a:latin typeface="Calibri" panose="020F0502020204030204" pitchFamily="34" charset="0"/>
                <a:cs typeface="Helvetica" pitchFamily="34" charset="0"/>
              </a:rPr>
              <a:t/>
            </a:r>
            <a:br>
              <a:rPr lang="en-US" sz="2400" kern="0" dirty="0" smtClean="0">
                <a:latin typeface="Calibri" panose="020F0502020204030204" pitchFamily="34" charset="0"/>
                <a:cs typeface="Helvetica" pitchFamily="34" charset="0"/>
              </a:rPr>
            </a:br>
            <a:endParaRPr lang="en-US" sz="2400" kern="0" dirty="0" smtClean="0">
              <a:latin typeface="Calibri" panose="020F0502020204030204" pitchFamily="34" charset="0"/>
              <a:cs typeface="Helvetica" pitchFamily="34" charset="0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-508" y="6129300"/>
            <a:ext cx="9144000" cy="684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ts val="3800"/>
              </a:lnSpc>
              <a:spcBef>
                <a:spcPct val="0"/>
              </a:spcBef>
              <a:spcAft>
                <a:spcPct val="0"/>
              </a:spcAft>
              <a:defRPr sz="3800" b="0">
                <a:solidFill>
                  <a:schemeClr val="tx1"/>
                </a:solidFill>
                <a:latin typeface="Gill Sans MT" pitchFamily="34" charset="0"/>
                <a:ea typeface="+mj-ea"/>
                <a:cs typeface="+mj-cs"/>
              </a:defRPr>
            </a:lvl1pPr>
            <a:lvl2pPr algn="l" rtl="0" eaLnBrk="0" fontAlgn="base" hangingPunct="0">
              <a:lnSpc>
                <a:spcPts val="38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2A6AB3"/>
                </a:solidFill>
                <a:latin typeface="Arial" charset="0"/>
              </a:defRPr>
            </a:lvl2pPr>
            <a:lvl3pPr algn="l" rtl="0" eaLnBrk="0" fontAlgn="base" hangingPunct="0">
              <a:lnSpc>
                <a:spcPts val="38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2A6AB3"/>
                </a:solidFill>
                <a:latin typeface="Arial" charset="0"/>
              </a:defRPr>
            </a:lvl3pPr>
            <a:lvl4pPr algn="l" rtl="0" eaLnBrk="0" fontAlgn="base" hangingPunct="0">
              <a:lnSpc>
                <a:spcPts val="38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2A6AB3"/>
                </a:solidFill>
                <a:latin typeface="Arial" charset="0"/>
              </a:defRPr>
            </a:lvl4pPr>
            <a:lvl5pPr algn="l" rtl="0" eaLnBrk="0" fontAlgn="base" hangingPunct="0">
              <a:lnSpc>
                <a:spcPts val="38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2A6AB3"/>
                </a:solidFill>
                <a:latin typeface="Arial" charset="0"/>
              </a:defRPr>
            </a:lvl5pPr>
            <a:lvl6pPr marL="457200" algn="l" rtl="0" fontAlgn="base">
              <a:lnSpc>
                <a:spcPts val="38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2A6AB3"/>
                </a:solidFill>
                <a:latin typeface="Arial" charset="0"/>
              </a:defRPr>
            </a:lvl6pPr>
            <a:lvl7pPr marL="914400" algn="l" rtl="0" fontAlgn="base">
              <a:lnSpc>
                <a:spcPts val="38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2A6AB3"/>
                </a:solidFill>
                <a:latin typeface="Arial" charset="0"/>
              </a:defRPr>
            </a:lvl7pPr>
            <a:lvl8pPr marL="1371600" algn="l" rtl="0" fontAlgn="base">
              <a:lnSpc>
                <a:spcPts val="38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2A6AB3"/>
                </a:solidFill>
                <a:latin typeface="Arial" charset="0"/>
              </a:defRPr>
            </a:lvl8pPr>
            <a:lvl9pPr marL="1828800" algn="l" rtl="0" fontAlgn="base">
              <a:lnSpc>
                <a:spcPts val="38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2A6AB3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100000"/>
              </a:lnSpc>
            </a:pPr>
            <a:r>
              <a:rPr lang="en-US" sz="1800" kern="0" dirty="0" smtClean="0">
                <a:latin typeface="Calibri" panose="020F0502020204030204" pitchFamily="34" charset="0"/>
                <a:cs typeface="Helvetica" pitchFamily="34" charset="0"/>
              </a:rPr>
              <a:t>IEEE Robotics and Automation Letters (RA-L)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33176"/>
            <a:ext cx="2268252" cy="1315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68619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Yaw Control Performance</a:t>
            </a:r>
            <a:endParaRPr lang="de-CH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3708" y="872716"/>
            <a:ext cx="5254501" cy="4363992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5342303"/>
            <a:ext cx="3888432" cy="1038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7925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Idea Behind Handling Motor Saturations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Recall thrust mixing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Example: one motor saturates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Proposed prioritizing saturation</a:t>
            </a:r>
          </a:p>
          <a:p>
            <a:endParaRPr lang="de-CH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4466"/>
          <a:stretch/>
        </p:blipFill>
        <p:spPr>
          <a:xfrm>
            <a:off x="1151620" y="1592796"/>
            <a:ext cx="3473468" cy="118813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140" b="37326"/>
          <a:stretch/>
        </p:blipFill>
        <p:spPr>
          <a:xfrm>
            <a:off x="1151620" y="3248980"/>
            <a:ext cx="3473468" cy="118813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137"/>
          <a:stretch/>
        </p:blipFill>
        <p:spPr>
          <a:xfrm>
            <a:off x="1151620" y="4905164"/>
            <a:ext cx="3473468" cy="1156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5900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Prioritizing Motor Saturation</a:t>
            </a:r>
            <a:endParaRPr lang="de-CH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736812"/>
            <a:ext cx="4222761" cy="3581140"/>
          </a:xfrm>
        </p:spPr>
      </p:pic>
      <p:pic>
        <p:nvPicPr>
          <p:cNvPr id="5" name="thrust_mixing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link="rId2">
                  <p14:trim st="60062" end="7641.4"/>
                </p14:media>
              </p:ext>
            </p:extLst>
          </p:nvPr>
        </p:nvPicPr>
        <p:blipFill rotWithShape="1">
          <a:blip r:embed="rId5"/>
          <a:srcRect l="4170" r="4691"/>
          <a:stretch/>
        </p:blipFill>
        <p:spPr>
          <a:xfrm>
            <a:off x="4491100" y="2138557"/>
            <a:ext cx="4500500" cy="2777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0734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51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Computation Times</a:t>
            </a:r>
            <a:endParaRPr lang="de-CH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3885" y="2240868"/>
            <a:ext cx="5936230" cy="2214200"/>
          </a:xfrm>
        </p:spPr>
      </p:pic>
    </p:spTree>
    <p:extLst>
      <p:ext uri="{BB962C8B-B14F-4D97-AF65-F5344CB8AC3E}">
        <p14:creationId xmlns:p14="http://schemas.microsoft.com/office/powerpoint/2010/main" val="22764831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endParaRPr lang="de-CH" dirty="0"/>
          </a:p>
        </p:txBody>
      </p:sp>
      <p:pic>
        <p:nvPicPr>
          <p:cNvPr id="4" name="thrust_mixing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55575" y="1365250"/>
            <a:ext cx="8836025" cy="4970463"/>
          </a:xfrm>
        </p:spPr>
      </p:pic>
    </p:spTree>
    <p:extLst>
      <p:ext uri="{BB962C8B-B14F-4D97-AF65-F5344CB8AC3E}">
        <p14:creationId xmlns:p14="http://schemas.microsoft.com/office/powerpoint/2010/main" val="545796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822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System Overview</a:t>
            </a:r>
            <a:endParaRPr lang="en-US" noProof="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16" y="3501008"/>
            <a:ext cx="2331368" cy="1790491"/>
          </a:xfrm>
        </p:spPr>
      </p:pic>
      <p:grpSp>
        <p:nvGrpSpPr>
          <p:cNvPr id="23" name="Group 22"/>
          <p:cNvGrpSpPr/>
          <p:nvPr/>
        </p:nvGrpSpPr>
        <p:grpSpPr>
          <a:xfrm>
            <a:off x="215516" y="1376772"/>
            <a:ext cx="8685115" cy="1692188"/>
            <a:chOff x="315377" y="1246312"/>
            <a:chExt cx="8685115" cy="1692188"/>
          </a:xfrm>
        </p:grpSpPr>
        <p:sp>
          <p:nvSpPr>
            <p:cNvPr id="5" name="Rectangle 4"/>
            <p:cNvSpPr/>
            <p:nvPr/>
          </p:nvSpPr>
          <p:spPr bwMode="auto">
            <a:xfrm>
              <a:off x="315377" y="1246312"/>
              <a:ext cx="2052228" cy="1692188"/>
            </a:xfrm>
            <a:prstGeom prst="rect">
              <a:avLst/>
            </a:prstGeom>
            <a:solidFill>
              <a:srgbClr val="FF5050">
                <a:alpha val="10196"/>
              </a:srgbClr>
            </a:solidFill>
            <a:ln w="12700" cap="flat" cmpd="sng" algn="ctr">
              <a:solidFill>
                <a:srgbClr val="FF505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</a:rPr>
                <a:t>High-Level Part</a:t>
              </a:r>
              <a:endParaRPr kumimoji="0" lang="de-CH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endParaRPr>
            </a:p>
          </p:txBody>
        </p:sp>
        <p:sp>
          <p:nvSpPr>
            <p:cNvPr id="6" name="Rectangle 5"/>
            <p:cNvSpPr/>
            <p:nvPr/>
          </p:nvSpPr>
          <p:spPr bwMode="auto">
            <a:xfrm>
              <a:off x="603409" y="1840378"/>
              <a:ext cx="1447310" cy="828092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</a:rPr>
                <a:t>Position Controller</a:t>
              </a:r>
              <a:endParaRPr kumimoji="0" lang="de-CH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endParaRPr>
            </a:p>
          </p:txBody>
        </p:sp>
        <p:sp>
          <p:nvSpPr>
            <p:cNvPr id="7" name="Rectangle 6"/>
            <p:cNvSpPr/>
            <p:nvPr/>
          </p:nvSpPr>
          <p:spPr bwMode="auto">
            <a:xfrm>
              <a:off x="2843808" y="1246312"/>
              <a:ext cx="4176464" cy="1692188"/>
            </a:xfrm>
            <a:prstGeom prst="rect">
              <a:avLst/>
            </a:prstGeom>
            <a:solidFill>
              <a:srgbClr val="3399FF">
                <a:alpha val="10196"/>
              </a:srgbClr>
            </a:solidFill>
            <a:ln w="12700" cap="flat" cmpd="sng" algn="ctr">
              <a:solidFill>
                <a:srgbClr val="3399FF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</a:rPr>
                <a:t>Low Level Part</a:t>
              </a:r>
              <a:endParaRPr kumimoji="0" lang="de-CH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 bwMode="auto">
            <a:xfrm>
              <a:off x="3059832" y="1840378"/>
              <a:ext cx="1447310" cy="828092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</a:rPr>
                <a:t>Body Rate Controller</a:t>
              </a:r>
              <a:endParaRPr kumimoji="0" lang="de-CH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 bwMode="auto">
            <a:xfrm>
              <a:off x="5392942" y="1840378"/>
              <a:ext cx="1447310" cy="828092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</a:rPr>
                <a:t>Mixer</a:t>
              </a:r>
              <a:endParaRPr kumimoji="0" lang="de-CH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endParaRPr>
            </a:p>
          </p:txBody>
        </p:sp>
        <p:sp>
          <p:nvSpPr>
            <p:cNvPr id="10" name="Oval 9"/>
            <p:cNvSpPr/>
            <p:nvPr/>
          </p:nvSpPr>
          <p:spPr bwMode="auto">
            <a:xfrm>
              <a:off x="7412741" y="1930388"/>
              <a:ext cx="1587751" cy="648072"/>
            </a:xfrm>
            <a:prstGeom prst="ellipse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anose="020F0502020204030204" pitchFamily="34" charset="0"/>
                </a:rPr>
                <a:t>Motors</a:t>
              </a:r>
              <a:endParaRPr kumimoji="0" lang="de-CH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endParaRPr>
            </a:p>
          </p:txBody>
        </p:sp>
        <p:cxnSp>
          <p:nvCxnSpPr>
            <p:cNvPr id="12" name="Straight Arrow Connector 11"/>
            <p:cNvCxnSpPr>
              <a:stCxn id="6" idx="3"/>
              <a:endCxn id="8" idx="1"/>
            </p:cNvCxnSpPr>
            <p:nvPr/>
          </p:nvCxnSpPr>
          <p:spPr bwMode="auto">
            <a:xfrm>
              <a:off x="2050719" y="2254424"/>
              <a:ext cx="1009113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5" name="Straight Arrow Connector 14"/>
            <p:cNvCxnSpPr>
              <a:stCxn id="8" idx="3"/>
              <a:endCxn id="9" idx="1"/>
            </p:cNvCxnSpPr>
            <p:nvPr/>
          </p:nvCxnSpPr>
          <p:spPr bwMode="auto">
            <a:xfrm>
              <a:off x="4507142" y="2254424"/>
              <a:ext cx="885800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8" name="Straight Arrow Connector 17"/>
            <p:cNvCxnSpPr>
              <a:stCxn id="9" idx="3"/>
              <a:endCxn id="10" idx="2"/>
            </p:cNvCxnSpPr>
            <p:nvPr/>
          </p:nvCxnSpPr>
          <p:spPr bwMode="auto">
            <a:xfrm>
              <a:off x="6840252" y="2254424"/>
              <a:ext cx="572489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19" name="TextBox 18"/>
            <p:cNvSpPr txBox="1"/>
            <p:nvPr/>
          </p:nvSpPr>
          <p:spPr>
            <a:xfrm>
              <a:off x="2015716" y="2056782"/>
              <a:ext cx="105509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 smtClean="0">
                  <a:latin typeface="Calibri" panose="020F0502020204030204" pitchFamily="34" charset="0"/>
                </a:rPr>
                <a:t>Body Rates</a:t>
              </a:r>
            </a:p>
            <a:p>
              <a:pPr algn="ctr"/>
              <a:r>
                <a:rPr lang="en-US" sz="1000" dirty="0" smtClean="0">
                  <a:latin typeface="Calibri" panose="020F0502020204030204" pitchFamily="34" charset="0"/>
                </a:rPr>
                <a:t>Collective Thrust</a:t>
              </a:r>
              <a:endParaRPr lang="de-CH" sz="1000" dirty="0">
                <a:latin typeface="Calibri" panose="020F050202020403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417003" y="2056782"/>
              <a:ext cx="105509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 smtClean="0">
                  <a:latin typeface="Calibri" panose="020F0502020204030204" pitchFamily="34" charset="0"/>
                </a:rPr>
                <a:t>Body Torques</a:t>
              </a:r>
            </a:p>
            <a:p>
              <a:pPr algn="ctr"/>
              <a:r>
                <a:rPr lang="en-US" sz="1000" dirty="0" smtClean="0">
                  <a:latin typeface="Calibri" panose="020F0502020204030204" pitchFamily="34" charset="0"/>
                </a:rPr>
                <a:t>Collective Thrust</a:t>
              </a:r>
              <a:endParaRPr lang="de-CH" sz="1000" dirty="0">
                <a:latin typeface="Calibri" panose="020F050202020403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948264" y="2043260"/>
              <a:ext cx="47320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 err="1" smtClean="0">
                  <a:latin typeface="Calibri" panose="020F0502020204030204" pitchFamily="34" charset="0"/>
                </a:rPr>
                <a:t>Cmds</a:t>
              </a:r>
              <a:endParaRPr lang="en-US" sz="1000" dirty="0" smtClean="0">
                <a:latin typeface="Calibri" panose="020F0502020204030204" pitchFamily="34" charset="0"/>
              </a:endParaRPr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5956" y="3701706"/>
            <a:ext cx="1887893" cy="1389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7862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Dynamical System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5575" y="1196752"/>
            <a:ext cx="8836025" cy="5380855"/>
          </a:xfrm>
        </p:spPr>
        <p:txBody>
          <a:bodyPr/>
          <a:lstStyle/>
          <a:p>
            <a:r>
              <a:rPr lang="en-US" dirty="0" smtClean="0"/>
              <a:t>Body-rate dynamics</a:t>
            </a:r>
          </a:p>
          <a:p>
            <a:endParaRPr lang="en-US" dirty="0"/>
          </a:p>
          <a:p>
            <a:r>
              <a:rPr lang="en-US" dirty="0" smtClean="0"/>
              <a:t>Additionally consider single rotor thrust dynamics</a:t>
            </a:r>
          </a:p>
          <a:p>
            <a:endParaRPr lang="en-US" dirty="0"/>
          </a:p>
          <a:p>
            <a:r>
              <a:rPr lang="en-US" dirty="0" smtClean="0"/>
              <a:t>Resulting body-torque dynamics</a:t>
            </a:r>
          </a:p>
          <a:p>
            <a:endParaRPr lang="en-US" dirty="0"/>
          </a:p>
          <a:p>
            <a:r>
              <a:rPr lang="en-US" dirty="0" smtClean="0"/>
              <a:t>Dynamical system with body rates and body torques as states</a:t>
            </a:r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4" name="Content Placeholder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6039"/>
          <a:stretch/>
        </p:blipFill>
        <p:spPr>
          <a:xfrm>
            <a:off x="953665" y="1772816"/>
            <a:ext cx="3727283" cy="324036"/>
          </a:xfrm>
          <a:prstGeom prst="rect">
            <a:avLst/>
          </a:prstGeom>
        </p:spPr>
      </p:pic>
      <p:pic>
        <p:nvPicPr>
          <p:cNvPr id="5" name="Content Placeholder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13" b="51912"/>
          <a:stretch/>
        </p:blipFill>
        <p:spPr>
          <a:xfrm>
            <a:off x="938064" y="2672916"/>
            <a:ext cx="3727283" cy="756084"/>
          </a:xfrm>
          <a:prstGeom prst="rect">
            <a:avLst/>
          </a:prstGeom>
        </p:spPr>
      </p:pic>
      <p:pic>
        <p:nvPicPr>
          <p:cNvPr id="6" name="Content Placeholder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232" b="27500"/>
          <a:stretch/>
        </p:blipFill>
        <p:spPr>
          <a:xfrm>
            <a:off x="938064" y="3897051"/>
            <a:ext cx="3727283" cy="540061"/>
          </a:xfrm>
          <a:prstGeom prst="rect">
            <a:avLst/>
          </a:prstGeom>
        </p:spPr>
      </p:pic>
      <p:pic>
        <p:nvPicPr>
          <p:cNvPr id="7" name="Content Placeholder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901"/>
          <a:stretch/>
        </p:blipFill>
        <p:spPr>
          <a:xfrm>
            <a:off x="935596" y="4977172"/>
            <a:ext cx="3727283" cy="605766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5269316" y="2794920"/>
            <a:ext cx="2163020" cy="512076"/>
            <a:chOff x="5269316" y="2794920"/>
            <a:chExt cx="2163020" cy="512076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68144" y="2794920"/>
              <a:ext cx="1564192" cy="512076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400" t="6847" r="57087" b="84069"/>
            <a:stretch/>
          </p:blipFill>
          <p:spPr>
            <a:xfrm>
              <a:off x="5269316" y="2897941"/>
              <a:ext cx="357040" cy="30603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33967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LQR Control Design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Dynamical system</a:t>
            </a:r>
          </a:p>
          <a:p>
            <a:endParaRPr lang="en-US" dirty="0" smtClean="0"/>
          </a:p>
          <a:p>
            <a:r>
              <a:rPr lang="en-US" dirty="0" smtClean="0"/>
              <a:t>Design infinite horizon LQR controller</a:t>
            </a:r>
          </a:p>
          <a:p>
            <a:endParaRPr lang="en-US" dirty="0" smtClean="0"/>
          </a:p>
          <a:p>
            <a:r>
              <a:rPr lang="en-US" dirty="0" smtClean="0"/>
              <a:t>Resulting LQR control law with feed forward terms</a:t>
            </a:r>
          </a:p>
          <a:p>
            <a:endParaRPr lang="en-US" dirty="0"/>
          </a:p>
          <a:p>
            <a:endParaRPr lang="de-CH" dirty="0"/>
          </a:p>
        </p:txBody>
      </p:sp>
      <p:pic>
        <p:nvPicPr>
          <p:cNvPr id="4" name="Content Placeholder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901"/>
          <a:stretch/>
        </p:blipFill>
        <p:spPr>
          <a:xfrm>
            <a:off x="971600" y="1628800"/>
            <a:ext cx="3727283" cy="6057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7905"/>
          <a:stretch/>
        </p:blipFill>
        <p:spPr>
          <a:xfrm>
            <a:off x="877305" y="2708920"/>
            <a:ext cx="4785652" cy="54993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851"/>
          <a:stretch/>
        </p:blipFill>
        <p:spPr>
          <a:xfrm>
            <a:off x="863588" y="3897052"/>
            <a:ext cx="4785652" cy="189532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4687" y="2681978"/>
            <a:ext cx="764594" cy="603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01749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Controller Trajectory Tracking Performance</a:t>
            </a:r>
            <a:endParaRPr lang="de-CH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04" y="1052736"/>
            <a:ext cx="4307686" cy="3395518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6611" y="1052736"/>
            <a:ext cx="4291893" cy="3367299"/>
          </a:xfrm>
          <a:prstGeom prst="rect">
            <a:avLst/>
          </a:prstGeom>
        </p:spPr>
      </p:pic>
      <p:pic>
        <p:nvPicPr>
          <p:cNvPr id="7" name="thrust_mixing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link="rId2">
                  <p14:trim st="26575" end="39791.4"/>
                </p14:media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935596" y="4484510"/>
            <a:ext cx="3564142" cy="20048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0052" y="4473116"/>
            <a:ext cx="2412268" cy="2072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3100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85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Controller Disturbance Rejection</a:t>
            </a:r>
            <a:endParaRPr lang="de-CH" dirty="0"/>
          </a:p>
        </p:txBody>
      </p:sp>
      <p:pic>
        <p:nvPicPr>
          <p:cNvPr id="7" name="thrust_mixing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link="rId2">
                  <p14:trim st="3654" end="72970.4"/>
                </p14:media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235075" y="3812137"/>
            <a:ext cx="4673849" cy="2629040"/>
          </a:xfrm>
          <a:prstGeom prst="rect">
            <a:avLst/>
          </a:prstGeom>
        </p:spPr>
      </p:pic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1660" y="965649"/>
            <a:ext cx="5632162" cy="2843316"/>
          </a:xfrm>
        </p:spPr>
      </p:pic>
    </p:spTree>
    <p:extLst>
      <p:ext uri="{BB962C8B-B14F-4D97-AF65-F5344CB8AC3E}">
        <p14:creationId xmlns:p14="http://schemas.microsoft.com/office/powerpoint/2010/main" val="1318360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59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Body Torque Estimation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Integrate first-order thrust dynamics</a:t>
            </a:r>
          </a:p>
          <a:p>
            <a:endParaRPr lang="en-US" dirty="0" smtClean="0"/>
          </a:p>
          <a:p>
            <a:r>
              <a:rPr lang="en-US" dirty="0" smtClean="0"/>
              <a:t>Load-cell step-input experiments</a:t>
            </a:r>
            <a:endParaRPr lang="de-CH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55" b="51265"/>
          <a:stretch/>
        </p:blipFill>
        <p:spPr>
          <a:xfrm>
            <a:off x="827584" y="1628800"/>
            <a:ext cx="3165231" cy="64807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44" t="7832" r="8263" b="5687"/>
          <a:stretch/>
        </p:blipFill>
        <p:spPr>
          <a:xfrm>
            <a:off x="179512" y="2996952"/>
            <a:ext cx="4356484" cy="25221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44" t="7831" r="8658" b="5687"/>
          <a:stretch/>
        </p:blipFill>
        <p:spPr>
          <a:xfrm>
            <a:off x="4676205" y="2996952"/>
            <a:ext cx="4314126" cy="2509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6563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Idea Behind Proposed Thrust Mixing</a:t>
            </a:r>
            <a:endParaRPr lang="en-US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Thrust mixing means finding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  <a:r>
                  <a:rPr lang="en-US" dirty="0" err="1"/>
                  <a:t>s.t</a:t>
                </a:r>
                <a:r>
                  <a:rPr lang="en-US" dirty="0" err="1" smtClean="0"/>
                  <a:t>.</a:t>
                </a:r>
                <a:endParaRPr lang="en-US" dirty="0" smtClean="0"/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r>
                  <a:rPr lang="en-US" dirty="0" smtClean="0"/>
                  <a:t>Rotor thrust and drag-torque model</a:t>
                </a:r>
              </a:p>
              <a:p>
                <a:endParaRPr lang="en-US" dirty="0"/>
              </a:p>
              <a:p>
                <a:endParaRPr lang="en-US" dirty="0" smtClean="0"/>
              </a:p>
              <a:p>
                <a:r>
                  <a:rPr lang="en-US" dirty="0" smtClean="0"/>
                  <a:t>Individual torque to thrust ratio</a:t>
                </a:r>
                <a:endParaRPr lang="de-CH" dirty="0"/>
              </a:p>
            </p:txBody>
          </p:sp>
        </mc:Choice>
        <mc:Fallback xmlns="">
          <p:sp>
            <p:nvSpPr>
              <p:cNvPr id="7" name="Content Placeholder 6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104" t="-1133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6176" y="4977172"/>
            <a:ext cx="2945784" cy="111649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6100" y="2204864"/>
            <a:ext cx="3678454" cy="24358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2061" y="4653136"/>
            <a:ext cx="3852428" cy="184942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108"/>
          <a:stretch/>
        </p:blipFill>
        <p:spPr>
          <a:xfrm>
            <a:off x="1043608" y="1628800"/>
            <a:ext cx="2937043" cy="111612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911"/>
          <a:stretch/>
        </p:blipFill>
        <p:spPr>
          <a:xfrm>
            <a:off x="1043608" y="1639252"/>
            <a:ext cx="2937043" cy="109522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620" y="3356992"/>
            <a:ext cx="2048791" cy="58469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0212" y="810703"/>
            <a:ext cx="2393172" cy="1320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2326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Iterative Thrust Mixing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Initialize iteration</a:t>
            </a:r>
          </a:p>
          <a:p>
            <a:endParaRPr lang="en-US" dirty="0"/>
          </a:p>
          <a:p>
            <a:r>
              <a:rPr lang="en-US" dirty="0" smtClean="0"/>
              <a:t>Using rotor thrust and drag torque model</a:t>
            </a:r>
          </a:p>
          <a:p>
            <a:endParaRPr lang="en-US" dirty="0"/>
          </a:p>
          <a:p>
            <a:r>
              <a:rPr lang="en-US" dirty="0" smtClean="0"/>
              <a:t>Iterate</a:t>
            </a:r>
          </a:p>
          <a:p>
            <a:endParaRPr lang="de-CH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3472"/>
          <a:stretch/>
        </p:blipFill>
        <p:spPr>
          <a:xfrm>
            <a:off x="971600" y="1664804"/>
            <a:ext cx="4024783" cy="46805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135" y="2695924"/>
            <a:ext cx="2442586" cy="69707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57"/>
          <a:stretch/>
        </p:blipFill>
        <p:spPr>
          <a:xfrm>
            <a:off x="971600" y="3753036"/>
            <a:ext cx="4024783" cy="2360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0610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eth_masterfolie_ethkuppel</Template>
  <TotalTime>0</TotalTime>
  <Words>203</Words>
  <Application>Microsoft Office PowerPoint</Application>
  <PresentationFormat>On-screen Show (4:3)</PresentationFormat>
  <Paragraphs>68</Paragraphs>
  <Slides>14</Slides>
  <Notes>4</Notes>
  <HiddenSlides>0</HiddenSlides>
  <MMClips>4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Calibri</vt:lpstr>
      <vt:lpstr>Cambria Math</vt:lpstr>
      <vt:lpstr>Helvetica</vt:lpstr>
      <vt:lpstr>Times</vt:lpstr>
      <vt:lpstr>Wingdings</vt:lpstr>
      <vt:lpstr>Standarddesign</vt:lpstr>
      <vt:lpstr>PowerPoint Presentation</vt:lpstr>
      <vt:lpstr>System Overview</vt:lpstr>
      <vt:lpstr>Dynamical System</vt:lpstr>
      <vt:lpstr>LQR Control Design</vt:lpstr>
      <vt:lpstr>Controller Trajectory Tracking Performance</vt:lpstr>
      <vt:lpstr>Controller Disturbance Rejection</vt:lpstr>
      <vt:lpstr>Body Torque Estimation</vt:lpstr>
      <vt:lpstr>Idea Behind Proposed Thrust Mixing</vt:lpstr>
      <vt:lpstr>Iterative Thrust Mixing</vt:lpstr>
      <vt:lpstr>Yaw Control Performance</vt:lpstr>
      <vt:lpstr>Idea Behind Handling Motor Saturations</vt:lpstr>
      <vt:lpstr>Prioritizing Motor Saturation</vt:lpstr>
      <vt:lpstr>Computation Times</vt:lpstr>
      <vt:lpstr>Video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RPG Presentation</dc:title>
  <dc:creator>Davide</dc:creator>
  <cp:lastModifiedBy>Matthias</cp:lastModifiedBy>
  <cp:revision>1085</cp:revision>
  <dcterms:created xsi:type="dcterms:W3CDTF">2006-10-04T12:22:52Z</dcterms:created>
  <dcterms:modified xsi:type="dcterms:W3CDTF">2017-05-31T03:45:08Z</dcterms:modified>
</cp:coreProperties>
</file>