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1" r:id="rId5"/>
    <p:sldId id="266" r:id="rId6"/>
    <p:sldId id="260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roscop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322"/>
    <a:srgbClr val="000099"/>
    <a:srgbClr val="006600"/>
    <a:srgbClr val="ED181E"/>
    <a:srgbClr val="F0F5FD"/>
    <a:srgbClr val="E8F0F8"/>
    <a:srgbClr val="E6E6E6"/>
    <a:srgbClr val="DDDDDD"/>
    <a:srgbClr val="C0C0C0"/>
    <a:srgbClr val="B2B2B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3" autoAdjust="0"/>
    <p:restoredTop sz="94653" autoAdjust="0"/>
  </p:normalViewPr>
  <p:slideViewPr>
    <p:cSldViewPr snapToGrid="0">
      <p:cViewPr varScale="1">
        <p:scale>
          <a:sx n="88" d="100"/>
          <a:sy n="8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AM-S0004.evdad.admin.ch\userDATEN2$\ALP\30_Milch_und_Fleischproduktion\302_LA2008-11\302-51_P215_Wissenstransfer-FM\302-51-13_Futtermitteldatenbank\Internet-Statistik\user_clicks_20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CH"/>
  <c:style val="35"/>
  <c:chart>
    <c:title>
      <c:tx>
        <c:rich>
          <a:bodyPr/>
          <a:lstStyle/>
          <a:p>
            <a:pPr>
              <a:defRPr/>
            </a:pPr>
            <a:r>
              <a:rPr lang="de-CH" sz="1800" dirty="0">
                <a:solidFill>
                  <a:srgbClr val="213322"/>
                </a:solidFill>
              </a:rPr>
              <a:t>Anzahl Seitenabfragen FMDB Jan.-Nov. 2011</a:t>
            </a:r>
          </a:p>
        </c:rich>
      </c:tx>
      <c:layout>
        <c:manualLayout>
          <c:xMode val="edge"/>
          <c:yMode val="edge"/>
          <c:x val="0.12262442767187996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0.12803559610322698"/>
          <c:y val="0.1021278717749996"/>
          <c:w val="0.45474711719421995"/>
          <c:h val="0.68510780649062242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marker>
            <c:symbol val="none"/>
          </c:marker>
          <c:val>
            <c:numRef>
              <c:f>Sheet1!$B$2:$B$12</c:f>
              <c:numCache>
                <c:formatCode>General</c:formatCode>
                <c:ptCount val="11"/>
                <c:pt idx="0">
                  <c:v>6051</c:v>
                </c:pt>
                <c:pt idx="1">
                  <c:v>4282</c:v>
                </c:pt>
                <c:pt idx="2">
                  <c:v>5491</c:v>
                </c:pt>
                <c:pt idx="3">
                  <c:v>3654</c:v>
                </c:pt>
                <c:pt idx="4">
                  <c:v>3919</c:v>
                </c:pt>
                <c:pt idx="5">
                  <c:v>3923</c:v>
                </c:pt>
                <c:pt idx="6">
                  <c:v>4945</c:v>
                </c:pt>
                <c:pt idx="7">
                  <c:v>3408</c:v>
                </c:pt>
                <c:pt idx="8">
                  <c:v>5050</c:v>
                </c:pt>
                <c:pt idx="9">
                  <c:v>5185</c:v>
                </c:pt>
                <c:pt idx="10">
                  <c:v>4261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Freier Zugang</c:v>
                </c:pt>
              </c:strCache>
            </c:strRef>
          </c:tx>
          <c:marker>
            <c:symbol val="none"/>
          </c:marker>
          <c:val>
            <c:numRef>
              <c:f>Sheet1!$C$2:$C$12</c:f>
              <c:numCache>
                <c:formatCode>General</c:formatCode>
                <c:ptCount val="11"/>
                <c:pt idx="0">
                  <c:v>6012</c:v>
                </c:pt>
                <c:pt idx="1">
                  <c:v>4147</c:v>
                </c:pt>
                <c:pt idx="2">
                  <c:v>5059</c:v>
                </c:pt>
                <c:pt idx="3">
                  <c:v>3639</c:v>
                </c:pt>
                <c:pt idx="4">
                  <c:v>3361</c:v>
                </c:pt>
                <c:pt idx="5">
                  <c:v>3865</c:v>
                </c:pt>
                <c:pt idx="6">
                  <c:v>4917</c:v>
                </c:pt>
                <c:pt idx="7">
                  <c:v>3355</c:v>
                </c:pt>
                <c:pt idx="8">
                  <c:v>4963</c:v>
                </c:pt>
                <c:pt idx="9">
                  <c:v>5164</c:v>
                </c:pt>
                <c:pt idx="10">
                  <c:v>4241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Passwortgeschützt</c:v>
                </c:pt>
              </c:strCache>
            </c:strRef>
          </c:tx>
          <c:marker>
            <c:symbol val="none"/>
          </c:marker>
          <c:val>
            <c:numRef>
              <c:f>Sheet1!$D$2:$D$12</c:f>
              <c:numCache>
                <c:formatCode>General</c:formatCode>
                <c:ptCount val="11"/>
                <c:pt idx="0">
                  <c:v>39</c:v>
                </c:pt>
                <c:pt idx="1">
                  <c:v>135</c:v>
                </c:pt>
                <c:pt idx="2">
                  <c:v>432</c:v>
                </c:pt>
                <c:pt idx="3">
                  <c:v>15</c:v>
                </c:pt>
                <c:pt idx="4">
                  <c:v>558</c:v>
                </c:pt>
                <c:pt idx="5">
                  <c:v>58</c:v>
                </c:pt>
                <c:pt idx="6">
                  <c:v>28</c:v>
                </c:pt>
                <c:pt idx="7">
                  <c:v>53</c:v>
                </c:pt>
                <c:pt idx="8">
                  <c:v>87</c:v>
                </c:pt>
                <c:pt idx="9">
                  <c:v>21</c:v>
                </c:pt>
                <c:pt idx="10">
                  <c:v>20</c:v>
                </c:pt>
              </c:numCache>
            </c:numRef>
          </c:val>
        </c:ser>
        <c:marker val="1"/>
        <c:axId val="116453376"/>
        <c:axId val="116455680"/>
      </c:lineChart>
      <c:catAx>
        <c:axId val="116453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de-CH" sz="1400" b="1"/>
                  <a:t>Monat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200"/>
            </a:pPr>
            <a:endParaRPr lang="de-DE"/>
          </a:p>
        </c:txPr>
        <c:crossAx val="116455680"/>
        <c:crosses val="autoZero"/>
        <c:auto val="1"/>
        <c:lblAlgn val="ctr"/>
        <c:lblOffset val="100"/>
        <c:tickLblSkip val="2"/>
        <c:tickMarkSkip val="1"/>
      </c:catAx>
      <c:valAx>
        <c:axId val="1164556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de-CH" sz="1400"/>
                  <a:t>Anzahl Klicks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200"/>
            </a:pPr>
            <a:endParaRPr lang="de-DE"/>
          </a:p>
        </c:txPr>
        <c:crossAx val="116453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512971790843373"/>
          <c:y val="0.22568036049966367"/>
          <c:w val="0.36675739843091226"/>
          <c:h val="0.46996647905542083"/>
        </c:manualLayout>
      </c:layout>
      <c:txPr>
        <a:bodyPr/>
        <a:lstStyle/>
        <a:p>
          <a:pPr>
            <a:defRPr sz="1400"/>
          </a:pPr>
          <a:endParaRPr lang="de-DE"/>
        </a:p>
      </c:txPr>
    </c:legend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E03B3F-55F8-41A9-977C-726902A35D31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45D3C6-E508-4DBA-8193-681CE03EE6A5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6988" y="2320925"/>
            <a:ext cx="7429500" cy="2773363"/>
          </a:xfrm>
        </p:spPr>
        <p:txBody>
          <a:bodyPr/>
          <a:lstStyle>
            <a:lvl1pPr>
              <a:defRPr sz="5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5299075"/>
            <a:ext cx="7429500" cy="1055688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1313438" y="1068489"/>
            <a:ext cx="3093194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de-CH" sz="800" dirty="0"/>
              <a:t>Eidgenössisches Volkswirtschaftsdepartement </a:t>
            </a:r>
            <a:r>
              <a:rPr lang="de-CH" sz="800" dirty="0" smtClean="0"/>
              <a:t>EVD</a:t>
            </a:r>
            <a:br>
              <a:rPr lang="de-CH" sz="800" dirty="0" smtClean="0"/>
            </a:br>
            <a:r>
              <a:rPr lang="de-CH" sz="800" b="1" dirty="0" smtClean="0"/>
              <a:t>Forschungsanstalt </a:t>
            </a:r>
            <a:r>
              <a:rPr lang="de-CH" sz="800" b="1" dirty="0" err="1"/>
              <a:t>Agroscope</a:t>
            </a:r>
            <a:r>
              <a:rPr lang="de-CH" sz="800" b="1" dirty="0"/>
              <a:t> Liebefeld-</a:t>
            </a:r>
            <a:r>
              <a:rPr lang="de-CH" sz="800" b="1" dirty="0" err="1"/>
              <a:t>Posieux</a:t>
            </a:r>
            <a:r>
              <a:rPr lang="de-CH" sz="800" b="1" dirty="0"/>
              <a:t> </a:t>
            </a:r>
            <a:r>
              <a:rPr lang="de-CH" sz="800" b="1" dirty="0" smtClean="0"/>
              <a:t>ALP-</a:t>
            </a:r>
            <a:r>
              <a:rPr lang="de-CH" sz="800" b="1" dirty="0" err="1" smtClean="0"/>
              <a:t>Haras</a:t>
            </a:r>
            <a:endParaRPr lang="de-CH" sz="800" dirty="0"/>
          </a:p>
        </p:txBody>
      </p:sp>
      <p:pic>
        <p:nvPicPr>
          <p:cNvPr id="23589" name="Picture 37" descr="Logo_CMYK_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100" y="387350"/>
            <a:ext cx="19970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1" name="Picture 39" descr="rotbalken_Agroscope_PPT_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298450" cy="6854825"/>
          </a:xfrm>
          <a:prstGeom prst="rect">
            <a:avLst/>
          </a:prstGeom>
          <a:noFill/>
        </p:spPr>
      </p:pic>
      <p:pic>
        <p:nvPicPr>
          <p:cNvPr id="23597" name="Picture 45" descr="uzh_logo_d_pos_grau_1mm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007" y="321013"/>
            <a:ext cx="1868488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logo_snf.gi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390767" y="456388"/>
            <a:ext cx="2257425" cy="381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91338" y="307975"/>
            <a:ext cx="1866900" cy="56864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85875" y="307975"/>
            <a:ext cx="5453063" cy="56864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190624" y="6078538"/>
            <a:ext cx="4783456" cy="240982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 smtClean="0"/>
              <a:t>Finanzierung, Benutzende, Sponsoren und Partner  - Workshop FMDB vom 20.01.12</a:t>
            </a:r>
            <a:endParaRPr lang="de-CH" b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59188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7463" y="1449388"/>
            <a:ext cx="3660775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307975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Der Titel kann einzeilig, maximal zweizeilig sein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2363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3725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6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90625" y="607853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5000"/>
              </a:lnSpc>
              <a:spcBef>
                <a:spcPct val="50000"/>
              </a:spcBef>
              <a:defRPr sz="900" b="1"/>
            </a:lvl1pPr>
          </a:lstStyle>
          <a:p>
            <a:r>
              <a:rPr lang="de-CH" smtClean="0"/>
              <a:t>Finanzierung, Benutzende, Sponsoren und Partner  - Workshop FMDB vom 20.01.12</a:t>
            </a:r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25" y="6213475"/>
            <a:ext cx="2133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de-DE" smtClean="0"/>
              <a:t>Monika Boltshauser, ALP</a:t>
            </a:r>
            <a:endParaRPr lang="de-CH"/>
          </a:p>
        </p:txBody>
      </p:sp>
      <p:pic>
        <p:nvPicPr>
          <p:cNvPr id="1071" name="Picture 47" descr="rotbalken_Agroscope_PPT_S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50"/>
            <a:ext cx="298450" cy="6854825"/>
          </a:xfrm>
          <a:prstGeom prst="rect">
            <a:avLst/>
          </a:prstGeom>
          <a:noFill/>
        </p:spPr>
      </p:pic>
      <p:sp>
        <p:nvSpPr>
          <p:cNvPr id="1072" name="Line 48"/>
          <p:cNvSpPr>
            <a:spLocks noChangeShapeType="1"/>
          </p:cNvSpPr>
          <p:nvPr/>
        </p:nvSpPr>
        <p:spPr bwMode="auto">
          <a:xfrm flipH="1">
            <a:off x="1285875" y="6045200"/>
            <a:ext cx="7496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6438900" y="6127750"/>
            <a:ext cx="22669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lnSpc>
                <a:spcPct val="105000"/>
              </a:lnSpc>
              <a:spcBef>
                <a:spcPct val="50000"/>
              </a:spcBef>
            </a:pPr>
            <a:fld id="{EF628383-5E1F-46C3-AC98-C44853800116}" type="slidenum">
              <a:rPr lang="de-CH" sz="900"/>
              <a:pPr algn="r">
                <a:lnSpc>
                  <a:spcPct val="105000"/>
                </a:lnSpc>
                <a:spcBef>
                  <a:spcPct val="50000"/>
                </a:spcBef>
              </a:pPr>
              <a:t>‹Nr.›</a:t>
            </a:fld>
            <a:r>
              <a:rPr lang="de-CH" sz="90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177800" indent="-1778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78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2pPr>
      <a:lvl3pPr marL="534988" indent="-176213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3pPr>
      <a:lvl4pPr marL="714375" indent="-1778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4pPr>
      <a:lvl5pPr marL="9001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5pPr>
      <a:lvl6pPr marL="13573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6pPr>
      <a:lvl7pPr marL="18145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7pPr>
      <a:lvl8pPr marL="22717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8pPr>
      <a:lvl9pPr marL="2728913" indent="-1841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4" name="Rectangle 1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/>
            </a:r>
            <a:br>
              <a:rPr lang="de-CH"/>
            </a:br>
            <a:r>
              <a:rPr lang="de-CH"/>
              <a:t/>
            </a:r>
            <a:br>
              <a:rPr lang="de-CH"/>
            </a:br>
            <a:endParaRPr lang="de-CH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1296987" y="2320925"/>
            <a:ext cx="7716383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1" hangingPunct="1">
              <a:lnSpc>
                <a:spcPct val="90000"/>
              </a:lnSpc>
            </a:pPr>
            <a:r>
              <a:rPr lang="de-CH" sz="4600" b="1" dirty="0" smtClean="0"/>
              <a:t>Finanzierung, Benutzende, Sponsoren und Partner</a:t>
            </a:r>
            <a:r>
              <a:rPr lang="de-CH" sz="5200" b="1" dirty="0"/>
              <a:t/>
            </a:r>
            <a:br>
              <a:rPr lang="de-CH" sz="5200" b="1" dirty="0"/>
            </a:br>
            <a:r>
              <a:rPr lang="de-CH" sz="5200" b="1" dirty="0"/>
              <a:t/>
            </a:r>
            <a:br>
              <a:rPr lang="de-CH" sz="5200" b="1" dirty="0"/>
            </a:br>
            <a:r>
              <a:rPr lang="de-CH" sz="2800" b="1" dirty="0" smtClean="0"/>
              <a:t>Monika Boltshauser, ALP-</a:t>
            </a:r>
            <a:r>
              <a:rPr lang="de-CH" sz="2800" b="1" dirty="0" err="1" smtClean="0"/>
              <a:t>Haras</a:t>
            </a:r>
            <a:endParaRPr lang="de-CH" sz="2800" b="1" dirty="0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1295400" y="5432425"/>
            <a:ext cx="7429500" cy="47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1" hangingPunct="1">
              <a:spcBef>
                <a:spcPct val="20000"/>
              </a:spcBef>
            </a:pPr>
            <a:r>
              <a:rPr lang="de-CH" sz="1800" dirty="0" smtClean="0"/>
              <a:t>Workshop Futtermitteldatenbank, Uni Zürich vom 20.01.2012</a:t>
            </a:r>
            <a:endParaRPr lang="fr-CH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Fragen und Diskussion / </a:t>
            </a:r>
            <a:r>
              <a:rPr lang="de-CH" dirty="0" err="1" smtClean="0">
                <a:solidFill>
                  <a:srgbClr val="000099"/>
                </a:solidFill>
              </a:rPr>
              <a:t>Questions</a:t>
            </a:r>
            <a:r>
              <a:rPr lang="de-CH" dirty="0" smtClean="0">
                <a:solidFill>
                  <a:srgbClr val="000099"/>
                </a:solidFill>
              </a:rPr>
              <a:t> </a:t>
            </a:r>
            <a:r>
              <a:rPr lang="de-CH" dirty="0" err="1" smtClean="0">
                <a:solidFill>
                  <a:srgbClr val="000099"/>
                </a:solidFill>
              </a:rPr>
              <a:t>and</a:t>
            </a:r>
            <a:r>
              <a:rPr lang="de-CH" dirty="0" smtClean="0">
                <a:solidFill>
                  <a:srgbClr val="000099"/>
                </a:solidFill>
              </a:rPr>
              <a:t> </a:t>
            </a:r>
            <a:r>
              <a:rPr lang="de-CH" dirty="0" err="1" smtClean="0">
                <a:solidFill>
                  <a:srgbClr val="000099"/>
                </a:solidFill>
              </a:rPr>
              <a:t>Discussion</a:t>
            </a:r>
            <a:endParaRPr lang="de-CH" dirty="0">
              <a:solidFill>
                <a:srgbClr val="000099"/>
              </a:solidFill>
            </a:endParaRPr>
          </a:p>
        </p:txBody>
      </p:sp>
      <p:pic>
        <p:nvPicPr>
          <p:cNvPr id="2056" name="Picture 8" descr="http://jugendarbeit.ref-mittelrheintal.ch/images/fragezeiche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0302" y="843189"/>
            <a:ext cx="2374898" cy="2210301"/>
          </a:xfrm>
          <a:prstGeom prst="rect">
            <a:avLst/>
          </a:prstGeom>
          <a:noFill/>
        </p:spPr>
      </p:pic>
      <p:pic>
        <p:nvPicPr>
          <p:cNvPr id="2058" name="Picture 10" descr="http://stefanstutz.de/wp-content/uploads/2010/07/ideen-fabrik-1.jpg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</a:blip>
          <a:srcRect/>
          <a:stretch>
            <a:fillRect/>
          </a:stretch>
        </p:blipFill>
        <p:spPr bwMode="auto">
          <a:xfrm>
            <a:off x="3231207" y="3087512"/>
            <a:ext cx="3172773" cy="2649265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1200393" y="2959042"/>
            <a:ext cx="37090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 smtClean="0">
                <a:solidFill>
                  <a:srgbClr val="006600"/>
                </a:solidFill>
                <a:sym typeface="Wingdings" pitchFamily="2" charset="2"/>
              </a:rPr>
              <a:t>Your</a:t>
            </a: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> </a:t>
            </a:r>
            <a:r>
              <a:rPr lang="de-CH" b="1" dirty="0" err="1" smtClean="0">
                <a:solidFill>
                  <a:srgbClr val="006600"/>
                </a:solidFill>
                <a:sym typeface="Wingdings" pitchFamily="2" charset="2"/>
              </a:rPr>
              <a:t>opinion</a:t>
            </a: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> </a:t>
            </a:r>
            <a:r>
              <a:rPr lang="de-CH" sz="2200" dirty="0" smtClean="0">
                <a:solidFill>
                  <a:srgbClr val="006600"/>
                </a:solidFill>
                <a:sym typeface="Wingdings" pitchFamily="2" charset="2"/>
              </a:rPr>
              <a:t>Abonnentenstrategie</a:t>
            </a:r>
          </a:p>
          <a:p>
            <a:pPr>
              <a:buFont typeface="Arial" pitchFamily="34" charset="0"/>
              <a:buChar char="•"/>
            </a:pPr>
            <a:r>
              <a:rPr lang="de-CH" sz="2200" dirty="0" smtClean="0">
                <a:solidFill>
                  <a:srgbClr val="006600"/>
                </a:solidFill>
                <a:sym typeface="Wingdings" pitchFamily="2" charset="2"/>
              </a:rPr>
              <a:t> Sponsoring</a:t>
            </a:r>
          </a:p>
          <a:p>
            <a:pPr>
              <a:buFont typeface="Arial" pitchFamily="34" charset="0"/>
              <a:buChar char="•"/>
            </a:pPr>
            <a:r>
              <a:rPr lang="de-CH" sz="2200" dirty="0" smtClean="0">
                <a:solidFill>
                  <a:srgbClr val="006600"/>
                </a:solidFill>
                <a:sym typeface="Wingdings" pitchFamily="2" charset="2"/>
              </a:rPr>
              <a:t> </a:t>
            </a:r>
            <a:r>
              <a:rPr lang="de-CH" sz="2200" dirty="0" smtClean="0">
                <a:solidFill>
                  <a:srgbClr val="006600"/>
                </a:solidFill>
                <a:sym typeface="Wingdings" pitchFamily="2" charset="2"/>
              </a:rPr>
              <a:t>Partnerschaft</a:t>
            </a: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/>
            </a:r>
            <a:b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</a:b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/>
            </a:r>
            <a:b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</a:br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> </a:t>
            </a:r>
            <a:endParaRPr lang="de-CH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www.migraine-aura.org/site/content/e27891/e27265/e42285/e63321/clipart-pencil-checklist_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1586" y="2710543"/>
            <a:ext cx="2832099" cy="2750009"/>
          </a:xfrm>
          <a:prstGeom prst="rect">
            <a:avLst/>
          </a:prstGeom>
          <a:noFill/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Inhalt / </a:t>
            </a:r>
            <a:r>
              <a:rPr lang="de-CH" dirty="0" smtClean="0">
                <a:solidFill>
                  <a:srgbClr val="000099"/>
                </a:solidFill>
              </a:rPr>
              <a:t>Contents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85875" y="1449388"/>
            <a:ext cx="6965495" cy="2344846"/>
          </a:xfrm>
        </p:spPr>
        <p:txBody>
          <a:bodyPr/>
          <a:lstStyle/>
          <a:p>
            <a:r>
              <a:rPr lang="de-CH" dirty="0" smtClean="0"/>
              <a:t>Finanzierung / </a:t>
            </a:r>
            <a:r>
              <a:rPr lang="de-CH" dirty="0" err="1" smtClean="0">
                <a:solidFill>
                  <a:srgbClr val="000099"/>
                </a:solidFill>
              </a:rPr>
              <a:t>Financing</a:t>
            </a:r>
            <a:endParaRPr lang="de-CH" dirty="0" smtClean="0">
              <a:solidFill>
                <a:srgbClr val="000099"/>
              </a:solidFill>
            </a:endParaRPr>
          </a:p>
          <a:p>
            <a:r>
              <a:rPr lang="de-CH" dirty="0" smtClean="0"/>
              <a:t>Benutzende / </a:t>
            </a:r>
            <a:r>
              <a:rPr lang="de-CH" dirty="0" smtClean="0">
                <a:solidFill>
                  <a:srgbClr val="000099"/>
                </a:solidFill>
              </a:rPr>
              <a:t>User</a:t>
            </a:r>
          </a:p>
          <a:p>
            <a:r>
              <a:rPr lang="de-CH" dirty="0" smtClean="0"/>
              <a:t>Sponsoren und Partner / </a:t>
            </a:r>
            <a:r>
              <a:rPr lang="de-CH" dirty="0" smtClean="0">
                <a:solidFill>
                  <a:srgbClr val="000099"/>
                </a:solidFill>
              </a:rPr>
              <a:t>Sponsors </a:t>
            </a:r>
            <a:r>
              <a:rPr lang="de-CH" dirty="0" err="1" smtClean="0">
                <a:solidFill>
                  <a:srgbClr val="000099"/>
                </a:solidFill>
              </a:rPr>
              <a:t>and</a:t>
            </a:r>
            <a:r>
              <a:rPr lang="de-CH" dirty="0" smtClean="0">
                <a:solidFill>
                  <a:srgbClr val="000099"/>
                </a:solidFill>
              </a:rPr>
              <a:t> Partners</a:t>
            </a:r>
          </a:p>
          <a:p>
            <a:r>
              <a:rPr lang="de-CH" dirty="0" smtClean="0"/>
              <a:t>Ausblick / </a:t>
            </a:r>
            <a:r>
              <a:rPr lang="de-CH" dirty="0" smtClean="0">
                <a:solidFill>
                  <a:srgbClr val="000099"/>
                </a:solidFill>
              </a:rPr>
              <a:t>Outlook</a:t>
            </a:r>
          </a:p>
          <a:p>
            <a:r>
              <a:rPr lang="de-CH" dirty="0" smtClean="0"/>
              <a:t>Diskussion / </a:t>
            </a:r>
            <a:r>
              <a:rPr lang="de-CH" dirty="0" err="1" smtClean="0">
                <a:solidFill>
                  <a:srgbClr val="000099"/>
                </a:solidFill>
              </a:rPr>
              <a:t>Discussion</a:t>
            </a:r>
            <a:endParaRPr lang="de-CH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5"/>
            <a:ext cx="7461250" cy="469791"/>
          </a:xfrm>
        </p:spPr>
        <p:txBody>
          <a:bodyPr/>
          <a:lstStyle/>
          <a:p>
            <a:r>
              <a:rPr lang="de-CH" dirty="0" smtClean="0"/>
              <a:t>Budget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317407" y="1162603"/>
          <a:ext cx="7385160" cy="3794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079"/>
                <a:gridCol w="1371600"/>
                <a:gridCol w="1186543"/>
                <a:gridCol w="1175657"/>
                <a:gridCol w="919281"/>
              </a:tblGrid>
              <a:tr h="328738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Finanzierung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Nationalfonds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Uni Zürich 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ALP-</a:t>
                      </a:r>
                      <a:r>
                        <a:rPr lang="de-CH" sz="1400" dirty="0" err="1" smtClean="0"/>
                        <a:t>Haras</a:t>
                      </a:r>
                      <a:endParaRPr lang="de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offen</a:t>
                      </a:r>
                      <a:endParaRPr lang="de-CH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500" b="1" dirty="0" smtClean="0"/>
                        <a:t>Inhaltliche</a:t>
                      </a:r>
                      <a:r>
                        <a:rPr lang="de-CH" sz="1500" b="1" baseline="0" dirty="0" smtClean="0"/>
                        <a:t> </a:t>
                      </a:r>
                      <a:r>
                        <a:rPr lang="de-CH" sz="1500" b="1" dirty="0" err="1" smtClean="0"/>
                        <a:t>Weiterent-wicklung</a:t>
                      </a:r>
                      <a:r>
                        <a:rPr lang="de-CH" sz="1500" b="1" dirty="0" smtClean="0"/>
                        <a:t> </a:t>
                      </a:r>
                      <a:r>
                        <a:rPr lang="de-CH" sz="1100" dirty="0" smtClean="0"/>
                        <a:t>(</a:t>
                      </a:r>
                      <a:r>
                        <a:rPr lang="de-CH" sz="1100" dirty="0" err="1" smtClean="0"/>
                        <a:t>agronom</a:t>
                      </a:r>
                      <a:r>
                        <a:rPr lang="de-CH" sz="1100" dirty="0" smtClean="0"/>
                        <a:t>.)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120‘000</a:t>
                      </a:r>
                      <a:endParaRPr lang="de-CH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/>
                        <a:t>Weiterentwicklung zu </a:t>
                      </a:r>
                      <a:r>
                        <a:rPr lang="de-CH" sz="1500" b="1" dirty="0" err="1" smtClean="0"/>
                        <a:t>temp</a:t>
                      </a:r>
                      <a:r>
                        <a:rPr lang="de-CH" sz="1500" b="1" dirty="0" smtClean="0"/>
                        <a:t>.</a:t>
                      </a:r>
                      <a:r>
                        <a:rPr lang="de-CH" sz="1500" b="1" baseline="0" dirty="0" smtClean="0"/>
                        <a:t> </a:t>
                      </a:r>
                      <a:r>
                        <a:rPr lang="de-CH" sz="1500" b="1" dirty="0" smtClean="0"/>
                        <a:t>Data Warehouse </a:t>
                      </a:r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100" dirty="0" smtClean="0"/>
                        <a:t>(techn.+ </a:t>
                      </a:r>
                      <a:r>
                        <a:rPr lang="de-CH" sz="1100" dirty="0" err="1" smtClean="0"/>
                        <a:t>agronom</a:t>
                      </a:r>
                      <a:r>
                        <a:rPr lang="de-CH" sz="1100" dirty="0" smtClean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350‘000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246‘000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 120‘000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</a:tr>
              <a:tr h="890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/>
                        <a:t>Weiterer Unterhalt der Datenbank </a:t>
                      </a:r>
                      <a:r>
                        <a:rPr lang="de-CH" sz="1100" dirty="0" smtClean="0"/>
                        <a:t>(Webpublishing,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Abo‘verwaltung</a:t>
                      </a:r>
                      <a:r>
                        <a:rPr lang="de-CH" sz="1100" baseline="0" dirty="0" smtClean="0"/>
                        <a:t>, Übersetzung in Englisch)</a:t>
                      </a:r>
                      <a:endParaRPr lang="de-CH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  50‘000</a:t>
                      </a:r>
                      <a:endParaRPr lang="de-CH" sz="15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800" b="1" dirty="0" smtClean="0">
                        <a:solidFill>
                          <a:srgbClr val="213322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de-CH" sz="800" b="1" kern="1200" dirty="0" smtClean="0">
                        <a:solidFill>
                          <a:srgbClr val="21332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500" b="1" dirty="0" smtClean="0">
                          <a:solidFill>
                            <a:srgbClr val="213322"/>
                          </a:solidFill>
                        </a:rPr>
                        <a:t>Total Finanzierung</a:t>
                      </a:r>
                      <a:r>
                        <a:rPr lang="de-CH" sz="1500" b="1" baseline="0" dirty="0" smtClean="0">
                          <a:solidFill>
                            <a:srgbClr val="213322"/>
                          </a:solidFill>
                        </a:rPr>
                        <a:t> gesichert</a:t>
                      </a:r>
                      <a:endParaRPr lang="de-CH" sz="1500" b="1" dirty="0" smtClean="0">
                        <a:solidFill>
                          <a:srgbClr val="213322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/>
                      </a:r>
                      <a:br>
                        <a:rPr lang="de-CH" sz="1500" dirty="0" smtClean="0"/>
                      </a:br>
                      <a:r>
                        <a:rPr lang="de-CH" sz="1500" b="1" kern="1200" dirty="0" smtClean="0">
                          <a:solidFill>
                            <a:srgbClr val="213322"/>
                          </a:solidFill>
                          <a:latin typeface="+mn-lt"/>
                          <a:ea typeface="+mn-ea"/>
                          <a:cs typeface="+mn-cs"/>
                        </a:rPr>
                        <a:t>716‘000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500" b="1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Weiterer </a:t>
                      </a:r>
                      <a:r>
                        <a:rPr lang="de-CH" sz="1500" b="1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</a:rPr>
                        <a:t>Finanzie-rungsbedarf</a:t>
                      </a:r>
                      <a:endParaRPr lang="de-CH" sz="1500" b="1" dirty="0">
                        <a:solidFill>
                          <a:schemeClr val="accent6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de-CH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CH" sz="1500" b="1" kern="1200" dirty="0" smtClean="0">
                        <a:solidFill>
                          <a:schemeClr val="accent6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CH" sz="1500" b="1" kern="1200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170‘000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219197" y="795782"/>
            <a:ext cx="5496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Finanzierung der Futtermitteldatenbank, 2011-2014</a:t>
            </a:r>
            <a:endParaRPr lang="de-CH" sz="16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385486" y="5114411"/>
            <a:ext cx="7519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  <a:sym typeface="Wingdings" pitchFamily="2" charset="2"/>
              </a:rPr>
              <a:t>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Offener Betrag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von jährlich CHF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55‘000 – 60‘000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soll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über weitere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     Drittmittel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finanziert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werden: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Abonnementseinnahmen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, 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Sponsoring,</a:t>
            </a:r>
            <a:b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     ev</a:t>
            </a:r>
            <a:r>
              <a:rPr lang="de-CH" sz="1600" b="1" dirty="0" smtClean="0">
                <a:solidFill>
                  <a:schemeClr val="accent6">
                    <a:lumMod val="25000"/>
                  </a:schemeClr>
                </a:solidFill>
              </a:rPr>
              <a:t>. Stiftungsgelder</a:t>
            </a:r>
            <a:endParaRPr lang="de-CH" sz="1600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84654"/>
          </a:xfrm>
        </p:spPr>
        <p:txBody>
          <a:bodyPr/>
          <a:lstStyle/>
          <a:p>
            <a:r>
              <a:rPr lang="de-CH" dirty="0" smtClean="0"/>
              <a:t>Benutzende / </a:t>
            </a:r>
            <a:r>
              <a:rPr lang="de-CH" dirty="0" smtClean="0">
                <a:solidFill>
                  <a:srgbClr val="000099"/>
                </a:solidFill>
              </a:rPr>
              <a:t>User </a:t>
            </a:r>
            <a:r>
              <a:rPr lang="de-CH" dirty="0" smtClean="0"/>
              <a:t>(1)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6761" y="1177245"/>
            <a:ext cx="7472363" cy="4505097"/>
          </a:xfrm>
        </p:spPr>
        <p:txBody>
          <a:bodyPr/>
          <a:lstStyle/>
          <a:p>
            <a:pPr>
              <a:buNone/>
              <a:tabLst>
                <a:tab pos="5921375" algn="r"/>
              </a:tabLst>
            </a:pPr>
            <a:r>
              <a:rPr lang="de-CH" sz="2400" b="1" dirty="0" smtClean="0"/>
              <a:t>Aktuelle Strategie </a:t>
            </a:r>
            <a:br>
              <a:rPr lang="de-CH" sz="2400" b="1" dirty="0" smtClean="0"/>
            </a:br>
            <a:endParaRPr lang="de-CH" sz="2400" b="1" dirty="0" smtClean="0"/>
          </a:p>
          <a:p>
            <a:pPr>
              <a:tabLst>
                <a:tab pos="5921375" algn="r"/>
              </a:tabLst>
            </a:pPr>
            <a:r>
              <a:rPr lang="de-CH" sz="2000" dirty="0"/>
              <a:t>D</a:t>
            </a:r>
            <a:r>
              <a:rPr lang="de-CH" sz="2000" dirty="0" smtClean="0"/>
              <a:t>ie Bildschirmabfrage ist gratis für alle </a:t>
            </a:r>
            <a:r>
              <a:rPr lang="de-CH" sz="2000" dirty="0" smtClean="0"/>
              <a:t>zugänglich</a:t>
            </a:r>
          </a:p>
          <a:p>
            <a:pPr>
              <a:tabLst>
                <a:tab pos="5921375" algn="r"/>
              </a:tabLst>
            </a:pPr>
            <a:endParaRPr lang="de-CH" sz="2000" dirty="0" smtClean="0"/>
          </a:p>
          <a:p>
            <a:pPr>
              <a:tabLst>
                <a:tab pos="5921375" algn="r"/>
              </a:tabLst>
            </a:pP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Kostenpflichtig</a:t>
            </a: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: </a:t>
            </a:r>
            <a:r>
              <a:rPr lang="de-CH" sz="2000" dirty="0" smtClean="0"/>
              <a:t>alles, was heruntergeladen </a:t>
            </a:r>
            <a:br>
              <a:rPr lang="de-CH" sz="2000" dirty="0" smtClean="0"/>
            </a:br>
            <a:r>
              <a:rPr lang="de-CH" sz="2000" dirty="0" smtClean="0"/>
              <a:t>und individuell berechnet werden kann. </a:t>
            </a:r>
          </a:p>
          <a:p>
            <a:pPr lvl="1">
              <a:buClrTx/>
              <a:tabLst>
                <a:tab pos="5921375" algn="r"/>
              </a:tabLst>
            </a:pPr>
            <a:r>
              <a:rPr lang="de-CH" sz="2000" dirty="0" smtClean="0"/>
              <a:t>Download von Daten als Excel-Tabelle </a:t>
            </a:r>
            <a:br>
              <a:rPr lang="de-CH" sz="2000" dirty="0" smtClean="0"/>
            </a:br>
            <a:r>
              <a:rPr lang="de-CH" sz="2000" dirty="0" smtClean="0"/>
              <a:t>zur persönlichen Weiterverwendung</a:t>
            </a:r>
          </a:p>
          <a:p>
            <a:pPr lvl="1">
              <a:buClrTx/>
              <a:tabLst>
                <a:tab pos="5921375" algn="r"/>
              </a:tabLst>
            </a:pPr>
            <a:r>
              <a:rPr lang="de-CH" sz="2000" dirty="0" smtClean="0"/>
              <a:t>Freier Zugang zur Online-Version der </a:t>
            </a:r>
            <a:br>
              <a:rPr lang="de-CH" sz="2000" dirty="0" smtClean="0"/>
            </a:br>
            <a:r>
              <a:rPr lang="de-CH" sz="2000" dirty="0" smtClean="0"/>
              <a:t>Fütterungsempfehlungen für Wiederkäuer </a:t>
            </a:r>
            <a:br>
              <a:rPr lang="de-CH" sz="2000" dirty="0" smtClean="0"/>
            </a:br>
            <a:r>
              <a:rPr lang="de-CH" sz="2000" dirty="0" smtClean="0"/>
              <a:t>(Grünes Buch) und Schweine (Gelbes Buch)</a:t>
            </a:r>
          </a:p>
          <a:p>
            <a:pPr lvl="1">
              <a:buClrTx/>
              <a:tabLst>
                <a:tab pos="5921375" algn="r"/>
              </a:tabLst>
            </a:pPr>
            <a:r>
              <a:rPr lang="de-CH" sz="2000" dirty="0" smtClean="0"/>
              <a:t>Verschiedene Berechnungsprogramme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</p:txBody>
      </p:sp>
      <p:grpSp>
        <p:nvGrpSpPr>
          <p:cNvPr id="9" name="Gruppieren 8"/>
          <p:cNvGrpSpPr/>
          <p:nvPr/>
        </p:nvGrpSpPr>
        <p:grpSpPr>
          <a:xfrm>
            <a:off x="7424054" y="1349827"/>
            <a:ext cx="1426028" cy="4005945"/>
            <a:chOff x="7554686" y="1338941"/>
            <a:chExt cx="1426028" cy="4005945"/>
          </a:xfrm>
        </p:grpSpPr>
        <p:pic>
          <p:nvPicPr>
            <p:cNvPr id="6146" name="Picture 2" descr="newsletter abonnenten"/>
            <p:cNvPicPr>
              <a:picLocks noChangeAspect="1" noChangeArrowheads="1"/>
            </p:cNvPicPr>
            <p:nvPr/>
          </p:nvPicPr>
          <p:blipFill>
            <a:blip r:embed="rId2" cstate="print"/>
            <a:srcRect l="30288" r="7212"/>
            <a:stretch>
              <a:fillRect/>
            </a:stretch>
          </p:blipFill>
          <p:spPr bwMode="auto">
            <a:xfrm>
              <a:off x="7565571" y="1338941"/>
              <a:ext cx="1415143" cy="2264229"/>
            </a:xfrm>
            <a:prstGeom prst="rect">
              <a:avLst/>
            </a:prstGeom>
            <a:noFill/>
          </p:spPr>
        </p:pic>
        <p:pic>
          <p:nvPicPr>
            <p:cNvPr id="8" name="Picture 2" descr="newsletter abonnenten"/>
            <p:cNvPicPr>
              <a:picLocks noChangeAspect="1" noChangeArrowheads="1"/>
            </p:cNvPicPr>
            <p:nvPr/>
          </p:nvPicPr>
          <p:blipFill>
            <a:blip r:embed="rId2" cstate="print"/>
            <a:srcRect l="13706" r="20305" b="14903"/>
            <a:stretch>
              <a:fillRect/>
            </a:stretch>
          </p:blipFill>
          <p:spPr bwMode="auto">
            <a:xfrm>
              <a:off x="7554686" y="3418112"/>
              <a:ext cx="1415143" cy="19267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6"/>
            <a:ext cx="7461250" cy="584654"/>
          </a:xfrm>
        </p:spPr>
        <p:txBody>
          <a:bodyPr/>
          <a:lstStyle/>
          <a:p>
            <a:r>
              <a:rPr lang="de-CH" dirty="0" smtClean="0"/>
              <a:t>Benutzende / </a:t>
            </a:r>
            <a:r>
              <a:rPr lang="de-CH" dirty="0" smtClean="0">
                <a:solidFill>
                  <a:srgbClr val="000099"/>
                </a:solidFill>
              </a:rPr>
              <a:t>User </a:t>
            </a:r>
            <a:r>
              <a:rPr lang="de-CH" dirty="0" smtClean="0"/>
              <a:t>(2)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6761" y="1177245"/>
            <a:ext cx="7472363" cy="4505097"/>
          </a:xfrm>
        </p:spPr>
        <p:txBody>
          <a:bodyPr/>
          <a:lstStyle/>
          <a:p>
            <a:pPr>
              <a:buNone/>
              <a:tabLst>
                <a:tab pos="5921375" algn="r"/>
              </a:tabLst>
            </a:pPr>
            <a:r>
              <a:rPr lang="de-CH" sz="2400" b="1" dirty="0" smtClean="0"/>
              <a:t>Künftige Strategie </a:t>
            </a:r>
            <a:r>
              <a:rPr lang="de-CH" sz="2400" dirty="0" smtClean="0"/>
              <a:t>(Vorschlag)</a:t>
            </a:r>
            <a:r>
              <a:rPr lang="de-CH" sz="2400" b="1" dirty="0" smtClean="0"/>
              <a:t/>
            </a:r>
            <a:br>
              <a:rPr lang="de-CH" sz="2400" b="1" dirty="0" smtClean="0"/>
            </a:br>
            <a:endParaRPr lang="de-CH" sz="2400" b="1" dirty="0" smtClean="0"/>
          </a:p>
          <a:p>
            <a:pPr>
              <a:tabLst>
                <a:tab pos="5921375" algn="r"/>
              </a:tabLst>
            </a:pPr>
            <a:r>
              <a:rPr lang="de-CH" sz="2000" dirty="0" smtClean="0"/>
              <a:t>Bisherige Bildschirmabfrage mit gemittelten</a:t>
            </a:r>
            <a:br>
              <a:rPr lang="de-CH" sz="2000" dirty="0" smtClean="0"/>
            </a:br>
            <a:r>
              <a:rPr lang="de-CH" sz="2000" dirty="0" smtClean="0"/>
              <a:t>Futterwerten</a:t>
            </a:r>
            <a:r>
              <a:rPr lang="de-CH" sz="2000" dirty="0" smtClean="0"/>
              <a:t> </a:t>
            </a:r>
            <a:r>
              <a:rPr lang="de-CH" sz="2000" dirty="0" smtClean="0"/>
              <a:t>ist gratis und für alle zugänglich</a:t>
            </a:r>
          </a:p>
          <a:p>
            <a:pPr>
              <a:tabLst>
                <a:tab pos="5921375" algn="r"/>
              </a:tabLst>
            </a:pPr>
            <a:r>
              <a:rPr lang="de-CH" sz="2000" dirty="0" smtClean="0"/>
              <a:t>Abfragen zur </a:t>
            </a:r>
            <a:r>
              <a:rPr lang="de-CH" sz="2000" dirty="0" err="1" smtClean="0"/>
              <a:t>Dürrfutterenquête</a:t>
            </a:r>
            <a:r>
              <a:rPr lang="de-CH" sz="2000" dirty="0" smtClean="0"/>
              <a:t/>
            </a:r>
            <a:br>
              <a:rPr lang="de-CH" sz="2000" dirty="0" smtClean="0"/>
            </a:br>
            <a:endParaRPr lang="de-CH" sz="2000" dirty="0" smtClean="0"/>
          </a:p>
          <a:p>
            <a:pPr>
              <a:tabLst>
                <a:tab pos="5921375" algn="r"/>
              </a:tabLst>
            </a:pP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Kostenpflichtig: </a:t>
            </a:r>
            <a:r>
              <a:rPr lang="de-CH" sz="2000" dirty="0" smtClean="0"/>
              <a:t>Downloads, Berechnungen, </a:t>
            </a:r>
            <a:br>
              <a:rPr lang="de-CH" sz="2000" dirty="0" smtClean="0"/>
            </a:br>
            <a:r>
              <a:rPr lang="de-CH" sz="2000" dirty="0" smtClean="0"/>
              <a:t>Grünes und Gelbes Buch sowie </a:t>
            </a:r>
            <a:r>
              <a:rPr lang="de-CH" sz="2000" dirty="0" smtClean="0"/>
              <a:t>alle Abfragen</a:t>
            </a:r>
            <a:br>
              <a:rPr lang="de-CH" sz="2000" dirty="0" smtClean="0"/>
            </a:br>
            <a:r>
              <a:rPr lang="de-CH" sz="2000" dirty="0" smtClean="0"/>
              <a:t>bis auf Stufe Einzelproben</a:t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</p:txBody>
      </p:sp>
      <p:grpSp>
        <p:nvGrpSpPr>
          <p:cNvPr id="2" name="Gruppieren 8"/>
          <p:cNvGrpSpPr/>
          <p:nvPr/>
        </p:nvGrpSpPr>
        <p:grpSpPr>
          <a:xfrm>
            <a:off x="7424054" y="1349827"/>
            <a:ext cx="1426028" cy="4005945"/>
            <a:chOff x="7554686" y="1338941"/>
            <a:chExt cx="1426028" cy="4005945"/>
          </a:xfrm>
        </p:grpSpPr>
        <p:pic>
          <p:nvPicPr>
            <p:cNvPr id="6146" name="Picture 2" descr="newsletter abonnenten"/>
            <p:cNvPicPr>
              <a:picLocks noChangeAspect="1" noChangeArrowheads="1"/>
            </p:cNvPicPr>
            <p:nvPr/>
          </p:nvPicPr>
          <p:blipFill>
            <a:blip r:embed="rId2" cstate="print"/>
            <a:srcRect l="30288" r="7212"/>
            <a:stretch>
              <a:fillRect/>
            </a:stretch>
          </p:blipFill>
          <p:spPr bwMode="auto">
            <a:xfrm>
              <a:off x="7565571" y="1338941"/>
              <a:ext cx="1415143" cy="2264229"/>
            </a:xfrm>
            <a:prstGeom prst="rect">
              <a:avLst/>
            </a:prstGeom>
            <a:noFill/>
          </p:spPr>
        </p:pic>
        <p:pic>
          <p:nvPicPr>
            <p:cNvPr id="8" name="Picture 2" descr="newsletter abonnenten"/>
            <p:cNvPicPr>
              <a:picLocks noChangeAspect="1" noChangeArrowheads="1"/>
            </p:cNvPicPr>
            <p:nvPr/>
          </p:nvPicPr>
          <p:blipFill>
            <a:blip r:embed="rId2" cstate="print"/>
            <a:srcRect l="13706" r="20305" b="14903"/>
            <a:stretch>
              <a:fillRect/>
            </a:stretch>
          </p:blipFill>
          <p:spPr bwMode="auto">
            <a:xfrm>
              <a:off x="7554686" y="3418112"/>
              <a:ext cx="1415143" cy="19267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Benutzende / </a:t>
            </a:r>
            <a:r>
              <a:rPr lang="de-CH" dirty="0" smtClean="0">
                <a:solidFill>
                  <a:srgbClr val="000099"/>
                </a:solidFill>
              </a:rPr>
              <a:t>User </a:t>
            </a:r>
            <a:r>
              <a:rPr lang="de-CH" dirty="0" smtClean="0"/>
              <a:t>(3)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85875" y="1177247"/>
            <a:ext cx="7472363" cy="1337353"/>
          </a:xfrm>
        </p:spPr>
        <p:txBody>
          <a:bodyPr/>
          <a:lstStyle/>
          <a:p>
            <a:pPr>
              <a:buNone/>
              <a:tabLst>
                <a:tab pos="6183313" algn="r"/>
              </a:tabLst>
            </a:pPr>
            <a:r>
              <a:rPr lang="de-CH" sz="2000" dirty="0" smtClean="0"/>
              <a:t>Anzahl registrierte User	   128</a:t>
            </a:r>
          </a:p>
          <a:p>
            <a:pPr>
              <a:buNone/>
              <a:tabLst>
                <a:tab pos="6183313" algn="r"/>
              </a:tabLst>
            </a:pPr>
            <a:r>
              <a:rPr lang="de-CH" sz="2000" dirty="0" smtClean="0"/>
              <a:t>Zahlende User	     70</a:t>
            </a:r>
          </a:p>
          <a:p>
            <a:pPr>
              <a:spcBef>
                <a:spcPts val="0"/>
              </a:spcBef>
              <a:buNone/>
              <a:tabLst>
                <a:tab pos="6183313" algn="r"/>
              </a:tabLst>
            </a:pPr>
            <a:r>
              <a:rPr lang="de-CH" sz="2000" dirty="0" smtClean="0"/>
              <a:t>Anzahl </a:t>
            </a:r>
            <a:r>
              <a:rPr lang="de-CH" sz="2000" dirty="0" smtClean="0"/>
              <a:t>Seitenabfragen pro Tag	110-195</a:t>
            </a:r>
            <a:br>
              <a:rPr lang="de-CH" sz="2000" dirty="0" smtClean="0"/>
            </a:br>
            <a:endParaRPr lang="de-CH" sz="2000" dirty="0" smtClean="0"/>
          </a:p>
          <a:p>
            <a:pPr>
              <a:spcBef>
                <a:spcPts val="0"/>
              </a:spcBef>
              <a:buNone/>
              <a:tabLst>
                <a:tab pos="5921375" algn="r"/>
              </a:tabLst>
            </a:pP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</p:txBody>
      </p:sp>
      <p:graphicFrame>
        <p:nvGraphicFramePr>
          <p:cNvPr id="8" name="Chart 1"/>
          <p:cNvGraphicFramePr>
            <a:graphicFrameLocks/>
          </p:cNvGraphicFramePr>
          <p:nvPr/>
        </p:nvGraphicFramePr>
        <p:xfrm>
          <a:off x="1230086" y="2503715"/>
          <a:ext cx="6803571" cy="3243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Benutzende / </a:t>
            </a:r>
            <a:r>
              <a:rPr lang="de-CH" dirty="0" smtClean="0">
                <a:solidFill>
                  <a:srgbClr val="000099"/>
                </a:solidFill>
              </a:rPr>
              <a:t>User </a:t>
            </a:r>
            <a:r>
              <a:rPr lang="de-CH" dirty="0" smtClean="0"/>
              <a:t>(4)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85875" y="1177246"/>
            <a:ext cx="7472363" cy="3351211"/>
          </a:xfrm>
        </p:spPr>
        <p:txBody>
          <a:bodyPr/>
          <a:lstStyle/>
          <a:p>
            <a:pPr>
              <a:buNone/>
              <a:tabLst>
                <a:tab pos="6640513" algn="r"/>
              </a:tabLst>
            </a:pPr>
            <a:r>
              <a:rPr lang="de-CH" sz="2000" dirty="0" smtClean="0"/>
              <a:t>Abonnementspreis </a:t>
            </a:r>
            <a:r>
              <a:rPr lang="de-CH" sz="2000" dirty="0" smtClean="0"/>
              <a:t>pro Jahr in CHF	150</a:t>
            </a:r>
          </a:p>
          <a:p>
            <a:pPr>
              <a:buNone/>
              <a:tabLst>
                <a:tab pos="6640513" algn="r"/>
              </a:tabLst>
            </a:pPr>
            <a:r>
              <a:rPr lang="de-CH" sz="2000" dirty="0" smtClean="0"/>
              <a:t>Einnahmen pro Jahr in CHF	</a:t>
            </a:r>
            <a:r>
              <a:rPr lang="de-CH" sz="2000" dirty="0" smtClean="0"/>
              <a:t>8‘000 – 10‘000</a:t>
            </a:r>
            <a:r>
              <a:rPr lang="de-CH" sz="2000" dirty="0" smtClean="0"/>
              <a:t/>
            </a:r>
            <a:br>
              <a:rPr lang="de-CH" sz="2000" dirty="0" smtClean="0"/>
            </a:br>
            <a:endParaRPr lang="de-CH" sz="2000" dirty="0" smtClean="0"/>
          </a:p>
          <a:p>
            <a:pPr>
              <a:spcBef>
                <a:spcPts val="0"/>
              </a:spcBef>
              <a:buNone/>
              <a:tabLst>
                <a:tab pos="5921375" algn="r"/>
              </a:tabLst>
            </a:pPr>
            <a:r>
              <a:rPr lang="de-CH" sz="2000" dirty="0" smtClean="0"/>
              <a:t>Abonnentenstruktur</a:t>
            </a:r>
            <a:r>
              <a:rPr lang="de-CH" sz="2000" dirty="0" smtClean="0"/>
              <a:t>: </a:t>
            </a:r>
            <a:br>
              <a:rPr lang="de-CH" sz="2000" dirty="0" smtClean="0"/>
            </a:br>
            <a:r>
              <a:rPr lang="de-CH" sz="2000" dirty="0" smtClean="0"/>
              <a:t>v.a. Futtermittelindustrie, </a:t>
            </a:r>
            <a:r>
              <a:rPr lang="de-CH" sz="2000" dirty="0" err="1" smtClean="0"/>
              <a:t>Landw</a:t>
            </a:r>
            <a:r>
              <a:rPr lang="de-CH" sz="2000" dirty="0" smtClean="0"/>
              <a:t>. Lehre und </a:t>
            </a:r>
            <a:r>
              <a:rPr lang="de-CH" sz="2000" dirty="0" smtClean="0"/>
              <a:t>Beratung,</a:t>
            </a:r>
            <a:br>
              <a:rPr lang="de-CH" sz="2000" dirty="0" smtClean="0"/>
            </a:br>
            <a:r>
              <a:rPr lang="de-CH" sz="2000" dirty="0" smtClean="0"/>
              <a:t>Futtermittellabors</a:t>
            </a:r>
            <a:r>
              <a:rPr lang="de-CH" sz="2000" dirty="0" smtClean="0"/>
              <a:t>, </a:t>
            </a:r>
            <a:r>
              <a:rPr lang="de-CH" sz="2000" dirty="0" err="1" smtClean="0"/>
              <a:t>landw</a:t>
            </a:r>
            <a:r>
              <a:rPr lang="de-CH" sz="2000" dirty="0" smtClean="0"/>
              <a:t>. Forschungsanstalten, </a:t>
            </a:r>
            <a:r>
              <a:rPr lang="de-CH" sz="2000" dirty="0" smtClean="0"/>
              <a:t>BLW,</a:t>
            </a:r>
            <a:br>
              <a:rPr lang="de-CH" sz="2000" dirty="0" smtClean="0"/>
            </a:br>
            <a:r>
              <a:rPr lang="de-CH" sz="2000" dirty="0" smtClean="0"/>
              <a:t>aus </a:t>
            </a:r>
            <a:r>
              <a:rPr lang="de-CH" sz="2000" dirty="0" smtClean="0"/>
              <a:t>dem Inland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5203825" algn="r"/>
              </a:tabLst>
            </a:pPr>
            <a:endParaRPr lang="de-CH" dirty="0"/>
          </a:p>
          <a:p>
            <a:pPr>
              <a:buNone/>
              <a:tabLst>
                <a:tab pos="5203825" algn="r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  <a:p>
            <a:pPr>
              <a:buNone/>
              <a:tabLst>
                <a:tab pos="3951288" algn="l"/>
              </a:tabLst>
            </a:pPr>
            <a:endParaRPr lang="de-CH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1189543" y="3851666"/>
            <a:ext cx="742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  <a:sym typeface="Wingdings" pitchFamily="2" charset="2"/>
              </a:rPr>
              <a:t> Herausforderung: </a:t>
            </a: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mehr Einnahmen bzw. Abonnenten generieren </a:t>
            </a: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und </a:t>
            </a:r>
            <a:r>
              <a:rPr lang="de-CH" sz="2000" b="1" dirty="0" smtClean="0">
                <a:solidFill>
                  <a:schemeClr val="accent6">
                    <a:lumMod val="25000"/>
                  </a:schemeClr>
                </a:solidFill>
              </a:rPr>
              <a:t>gleichzeitig auch die Anzahl der Nutzenden im Allgemeinen erhöhen</a:t>
            </a:r>
            <a:endParaRPr lang="de-CH" sz="2000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7" y="307976"/>
            <a:ext cx="4853442" cy="628196"/>
          </a:xfrm>
        </p:spPr>
        <p:txBody>
          <a:bodyPr/>
          <a:lstStyle/>
          <a:p>
            <a:r>
              <a:rPr lang="de-CH" dirty="0" smtClean="0"/>
              <a:t>Sponsoren und Partner</a:t>
            </a:r>
            <a:endParaRPr lang="de-CH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1371600" y="1103086"/>
          <a:ext cx="7217229" cy="3853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886"/>
                <a:gridCol w="2340428"/>
                <a:gridCol w="2960915"/>
              </a:tblGrid>
              <a:tr h="354966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Kategorie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>Beitrag/Jahr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500" dirty="0" smtClean="0"/>
                        <a:t>Nutzen</a:t>
                      </a:r>
                      <a:endParaRPr lang="de-CH" sz="1500" dirty="0"/>
                    </a:p>
                  </a:txBody>
                  <a:tcPr/>
                </a:tc>
              </a:tr>
              <a:tr h="962784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3-4 sich nicht </a:t>
                      </a:r>
                      <a:r>
                        <a:rPr lang="de-CH" sz="1500" dirty="0" err="1" smtClean="0"/>
                        <a:t>konkurrenzierende</a:t>
                      </a:r>
                      <a:r>
                        <a:rPr lang="de-CH" sz="1500" baseline="0" dirty="0" smtClean="0"/>
                        <a:t> </a:t>
                      </a:r>
                      <a:r>
                        <a:rPr lang="de-CH" sz="1500" dirty="0" smtClean="0"/>
                        <a:t>Hauptsponsoren 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1349375" algn="r"/>
                        </a:tabLst>
                      </a:pPr>
                      <a:r>
                        <a:rPr lang="de-CH" sz="1500" dirty="0" smtClean="0"/>
                        <a:t>	</a:t>
                      </a:r>
                      <a:br>
                        <a:rPr lang="de-CH" sz="1500" dirty="0" smtClean="0"/>
                      </a:br>
                      <a:r>
                        <a:rPr lang="de-CH" sz="1500" dirty="0" smtClean="0"/>
                        <a:t>	10‘000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CH" sz="1500" dirty="0" smtClean="0"/>
                        <a:t> Logo auf Einstiegsseite</a:t>
                      </a:r>
                    </a:p>
                    <a:p>
                      <a:pPr marL="130175" indent="-130175">
                        <a:buFont typeface="Arial" pitchFamily="34" charset="0"/>
                        <a:buChar char="•"/>
                      </a:pPr>
                      <a:r>
                        <a:rPr lang="de-CH" sz="1500" dirty="0" smtClean="0"/>
                        <a:t>Platzierung Logo auf weiteren Werbeträgern</a:t>
                      </a:r>
                    </a:p>
                    <a:p>
                      <a:pPr marL="130175" indent="-130175">
                        <a:buFont typeface="Arial" pitchFamily="34" charset="0"/>
                        <a:buChar char="•"/>
                      </a:pPr>
                      <a:r>
                        <a:rPr lang="de-CH" sz="1500" dirty="0" smtClean="0"/>
                        <a:t>Freier Zugang zur FMDB</a:t>
                      </a:r>
                      <a:endParaRPr lang="de-CH" sz="1500" dirty="0"/>
                    </a:p>
                  </a:txBody>
                  <a:tcPr/>
                </a:tc>
              </a:tr>
              <a:tr h="962784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Co-Sponsoren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1349375" algn="r"/>
                        </a:tabLst>
                      </a:pPr>
                      <a:r>
                        <a:rPr lang="de-CH" sz="1500" dirty="0" smtClean="0"/>
                        <a:t>	1‘000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7313" indent="-87313">
                        <a:buFont typeface="Arial" pitchFamily="34" charset="0"/>
                        <a:buChar char="•"/>
                      </a:pPr>
                      <a:r>
                        <a:rPr lang="de-CH" sz="1500" dirty="0" smtClean="0"/>
                        <a:t>Markenname eines Produkts wird</a:t>
                      </a:r>
                      <a:r>
                        <a:rPr lang="de-CH" sz="1500" baseline="0" dirty="0" smtClean="0"/>
                        <a:t> in der FMDB aufgeführt</a:t>
                      </a:r>
                    </a:p>
                    <a:p>
                      <a:pPr marL="87313" indent="-87313">
                        <a:buFont typeface="Arial" pitchFamily="34" charset="0"/>
                        <a:buChar char="•"/>
                      </a:pPr>
                      <a:r>
                        <a:rPr lang="de-CH" sz="1500" baseline="0" dirty="0" smtClean="0"/>
                        <a:t>Erwähnung der Firma auf Co-Sponsorenseite</a:t>
                      </a:r>
                      <a:endParaRPr lang="de-CH" sz="1500" dirty="0"/>
                    </a:p>
                  </a:txBody>
                  <a:tcPr/>
                </a:tc>
              </a:tr>
              <a:tr h="354966">
                <a:tc>
                  <a:txBody>
                    <a:bodyPr/>
                    <a:lstStyle/>
                    <a:p>
                      <a:endParaRPr lang="de-CH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500"/>
                    </a:p>
                  </a:txBody>
                  <a:tcPr/>
                </a:tc>
              </a:tr>
              <a:tr h="743969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Partner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liefern regelmässig qualitativ brauchbare Futtermitteldaten</a:t>
                      </a:r>
                      <a:endParaRPr lang="de-CH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de-CH" sz="1500" dirty="0" smtClean="0"/>
                        <a:t> Logo auf Einstiegsseite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de-CH" sz="1500" dirty="0" smtClean="0"/>
                        <a:t> Freier Zugang zur FMDB</a:t>
                      </a:r>
                    </a:p>
                  </a:txBody>
                  <a:tcPr/>
                </a:tc>
              </a:tr>
              <a:tr h="354966">
                <a:tc>
                  <a:txBody>
                    <a:bodyPr/>
                    <a:lstStyle/>
                    <a:p>
                      <a:endParaRPr lang="de-CH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http://www.syzag.ch/getfile/c696918e-5ba9-498a-a288-f618e275db9a/Partner_Netzwerk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479" y="4227059"/>
            <a:ext cx="2332264" cy="174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e.dreamstime.com/gewinn-thumb5612912.jpg"/>
          <p:cNvPicPr>
            <a:picLocks noChangeAspect="1" noChangeArrowheads="1"/>
          </p:cNvPicPr>
          <p:nvPr/>
        </p:nvPicPr>
        <p:blipFill>
          <a:blip r:embed="rId2" cstate="print"/>
          <a:srcRect b="10714"/>
          <a:stretch>
            <a:fillRect/>
          </a:stretch>
        </p:blipFill>
        <p:spPr bwMode="auto">
          <a:xfrm>
            <a:off x="5635172" y="3788229"/>
            <a:ext cx="2844800" cy="1905000"/>
          </a:xfrm>
          <a:prstGeom prst="rect">
            <a:avLst/>
          </a:prstGeom>
          <a:noFill/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Finanzierung, Benutzende, Sponsoren und Partner  - Workshop FMDB vom 20.01.12</a:t>
            </a:r>
            <a:endParaRPr lang="de-CH" b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Monika Boltshauser, ALP</a:t>
            </a:r>
            <a:endParaRPr lang="de-C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6988" y="307975"/>
            <a:ext cx="4265612" cy="530225"/>
          </a:xfrm>
        </p:spPr>
        <p:txBody>
          <a:bodyPr/>
          <a:lstStyle/>
          <a:p>
            <a:r>
              <a:rPr lang="de-CH" dirty="0" smtClean="0"/>
              <a:t>Ausblick / </a:t>
            </a:r>
            <a:r>
              <a:rPr lang="de-CH" dirty="0" smtClean="0">
                <a:solidFill>
                  <a:srgbClr val="000099"/>
                </a:solidFill>
              </a:rPr>
              <a:t>Outlooks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07647" y="1209902"/>
            <a:ext cx="5550353" cy="1642155"/>
          </a:xfrm>
        </p:spPr>
        <p:txBody>
          <a:bodyPr/>
          <a:lstStyle/>
          <a:p>
            <a:r>
              <a:rPr lang="de-CH" dirty="0" smtClean="0"/>
              <a:t>Potenzielle Sponsoren kontaktieren</a:t>
            </a:r>
          </a:p>
          <a:p>
            <a:r>
              <a:rPr lang="de-CH" dirty="0" smtClean="0"/>
              <a:t>Gesuche stellen bei Stiftungen usw.</a:t>
            </a:r>
          </a:p>
          <a:p>
            <a:r>
              <a:rPr lang="de-CH" dirty="0" smtClean="0"/>
              <a:t>Potenzielle Partner kontaktieren</a:t>
            </a:r>
          </a:p>
          <a:p>
            <a:r>
              <a:rPr lang="de-CH" dirty="0" smtClean="0"/>
              <a:t>Werbung und Bekanntmachung der FMDB</a:t>
            </a:r>
          </a:p>
          <a:p>
            <a:pPr>
              <a:buNone/>
            </a:pPr>
            <a:endParaRPr lang="de-CH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298401" y="3133209"/>
            <a:ext cx="742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006600"/>
                </a:solidFill>
                <a:sym typeface="Wingdings" pitchFamily="2" charset="2"/>
              </a:rPr>
              <a:t>Ein Gewinn für viele</a:t>
            </a:r>
          </a:p>
          <a:p>
            <a:r>
              <a:rPr lang="de-CH" sz="2000" b="1" dirty="0" smtClean="0">
                <a:solidFill>
                  <a:srgbClr val="006600"/>
                </a:solidFill>
                <a:sym typeface="Wingdings" pitchFamily="2" charset="2"/>
              </a:rPr>
              <a:t>Die Futtermitteldatenbank wird zu einer umfassenden Informationsquelle mit einzigartigen Datenmodellen</a:t>
            </a:r>
            <a:br>
              <a:rPr lang="de-CH" sz="2000" b="1" dirty="0" smtClean="0">
                <a:solidFill>
                  <a:srgbClr val="006600"/>
                </a:solidFill>
                <a:sym typeface="Wingdings" pitchFamily="2" charset="2"/>
              </a:rPr>
            </a:br>
            <a:r>
              <a:rPr lang="de-CH" sz="2000" b="1" dirty="0" smtClean="0">
                <a:solidFill>
                  <a:srgbClr val="006600"/>
                </a:solidFill>
                <a:sym typeface="Wingdings" pitchFamily="2" charset="2"/>
              </a:rPr>
              <a:t>für ein breites Zielpublikum.</a:t>
            </a:r>
            <a:endParaRPr lang="de-CH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ALP PowerPoint-Präsentation_d">
  <a:themeElements>
    <a:clrScheme name="Phoeb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LP PowerPoint-Präsentation_deuts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LP PowerPoint-Präsentation_deuts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P PowerPoint-Präsentation_deuts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P PowerPoint-Präsentation_deuts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P PowerPoint-Präsentation_deuts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P PowerPoint-Präsentation_deuts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P PowerPoint-Präsentation_deuts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P PowerPoint-Präsentation_deuts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ALP PowerPoint-Präsentation_d</Template>
  <TotalTime>0</TotalTime>
  <Words>406</Words>
  <Application>Microsoft Office PowerPoint</Application>
  <PresentationFormat>Bildschirmpräsentation (4:3)</PresentationFormat>
  <Paragraphs>118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ALP PowerPoint-Präsentation_d</vt:lpstr>
      <vt:lpstr>  </vt:lpstr>
      <vt:lpstr>Inhalt / Contents</vt:lpstr>
      <vt:lpstr>Budget</vt:lpstr>
      <vt:lpstr>Benutzende / User (1)</vt:lpstr>
      <vt:lpstr>Benutzende / User (2)</vt:lpstr>
      <vt:lpstr>Benutzende / User (3)</vt:lpstr>
      <vt:lpstr>Benutzende / User (4)</vt:lpstr>
      <vt:lpstr>Sponsoren und Partner</vt:lpstr>
      <vt:lpstr>Ausblick / Outlooks </vt:lpstr>
      <vt:lpstr>Fragen und Diskussion / Questions and Discussion</vt:lpstr>
    </vt:vector>
  </TitlesOfParts>
  <Company>EVD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Monika Boltshauser</dc:creator>
  <cp:keywords>Power Point</cp:keywords>
  <cp:lastModifiedBy>Monika Boltshauser</cp:lastModifiedBy>
  <cp:revision>197</cp:revision>
  <cp:lastPrinted>2003-11-14T16:51:38Z</cp:lastPrinted>
  <dcterms:created xsi:type="dcterms:W3CDTF">2012-01-12T09:32:35Z</dcterms:created>
  <dcterms:modified xsi:type="dcterms:W3CDTF">2012-01-16T13:14:32Z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tilisation">
    <vt:lpwstr/>
  </property>
  <property fmtid="{D5CDD505-2E9C-101B-9397-08002B2CF9AE}" pid="3" name="Date de mise en application">
    <vt:lpwstr>2007-07-17T00:00:00Z</vt:lpwstr>
  </property>
  <property fmtid="{D5CDD505-2E9C-101B-9397-08002B2CF9AE}" pid="4" name="ContentType">
    <vt:lpwstr>Document</vt:lpwstr>
  </property>
  <property fmtid="{D5CDD505-2E9C-101B-9397-08002B2CF9AE}" pid="5" name="Langue">
    <vt:lpwstr>I</vt:lpwstr>
  </property>
  <property fmtid="{D5CDD505-2E9C-101B-9397-08002B2CF9AE}" pid="6" name="Resp./Verantw.">
    <vt:lpwstr>Resp. processus / Prozess Verantw.</vt:lpwstr>
  </property>
  <property fmtid="{D5CDD505-2E9C-101B-9397-08002B2CF9AE}" pid="7" name="Process">
    <vt:lpwstr>Administration</vt:lpwstr>
  </property>
  <property fmtid="{D5CDD505-2E9C-101B-9397-08002B2CF9AE}" pid="8" name="Category">
    <vt:lpwstr>Form</vt:lpwstr>
  </property>
  <property fmtid="{D5CDD505-2E9C-101B-9397-08002B2CF9AE}" pid="9" name="Item Language">
    <vt:lpwstr>German</vt:lpwstr>
  </property>
  <property fmtid="{D5CDD505-2E9C-101B-9397-08002B2CF9AE}" pid="10" name="English Version">
    <vt:lpwstr>13</vt:lpwstr>
  </property>
  <property fmtid="{D5CDD505-2E9C-101B-9397-08002B2CF9AE}" pid="11" name="Italian Version">
    <vt:lpwstr>12</vt:lpwstr>
  </property>
  <property fmtid="{D5CDD505-2E9C-101B-9397-08002B2CF9AE}" pid="12" name="French Version">
    <vt:lpwstr>10</vt:lpwstr>
  </property>
  <property fmtid="{D5CDD505-2E9C-101B-9397-08002B2CF9AE}" pid="13" name="German Version">
    <vt:lpwstr>11</vt:lpwstr>
  </property>
  <property fmtid="{D5CDD505-2E9C-101B-9397-08002B2CF9AE}" pid="14" name="display_urn:schemas-microsoft-com:office:office#In_x0020_charge">
    <vt:lpwstr>Rusterholz Peter ACW</vt:lpwstr>
  </property>
  <property fmtid="{D5CDD505-2E9C-101B-9397-08002B2CF9AE}" pid="15" name="In charge">
    <vt:lpwstr>102</vt:lpwstr>
  </property>
</Properties>
</file>