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8" r:id="rId3"/>
    <p:sldId id="262" r:id="rId4"/>
    <p:sldId id="259" r:id="rId5"/>
    <p:sldId id="264" r:id="rId6"/>
    <p:sldId id="265" r:id="rId7"/>
    <p:sldId id="266" r:id="rId8"/>
    <p:sldId id="267" r:id="rId9"/>
    <p:sldId id="268" r:id="rId10"/>
    <p:sldId id="269" r:id="rId11"/>
    <p:sldId id="271" r:id="rId12"/>
    <p:sldId id="270" r:id="rId13"/>
  </p:sldIdLst>
  <p:sldSz cx="9144000" cy="6858000" type="screen4x3"/>
  <p:notesSz cx="6888163" cy="10020300"/>
  <p:defaultTextStyle>
    <a:defPPr>
      <a:defRPr lang="de-CH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groscope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F4343"/>
    <a:srgbClr val="006600"/>
    <a:srgbClr val="6699FF"/>
    <a:srgbClr val="CC0000"/>
    <a:srgbClr val="4B8B53"/>
    <a:srgbClr val="3399FF"/>
    <a:srgbClr val="77C66C"/>
    <a:srgbClr val="008000"/>
    <a:srgbClr val="B88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4C1A8A3-306A-4EB7-A6B1-4F7E0EB9C5D6}" styleName="Mittlere Formatvorlage 3 - Akz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5BE263C-DBD7-4A20-BB59-AAB30ACAA65A}" styleName="Mittlere Formatvorlage 3 - Akz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6D9F66E-5EB9-4882-86FB-DCBF35E3C3E4}" styleName="Mittlere Formatvorlage 4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25" autoAdjust="0"/>
    <p:restoredTop sz="94653" autoAdjust="0"/>
  </p:normalViewPr>
  <p:slideViewPr>
    <p:cSldViewPr snapToGrid="0" showGuides="1">
      <p:cViewPr>
        <p:scale>
          <a:sx n="100" d="100"/>
          <a:sy n="100" d="100"/>
        </p:scale>
        <p:origin x="-2214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howGuides="1">
      <p:cViewPr varScale="1">
        <p:scale>
          <a:sx n="61" d="100"/>
          <a:sy n="61" d="100"/>
        </p:scale>
        <p:origin x="-2922" y="-96"/>
      </p:cViewPr>
      <p:guideLst>
        <p:guide orient="horz" pos="3155"/>
        <p:guide pos="216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03293" y="1"/>
            <a:ext cx="2984871" cy="501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27" tIns="46163" rIns="92327" bIns="46163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19285"/>
            <a:ext cx="2984871" cy="501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27" tIns="46163" rIns="92327" bIns="46163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03293" y="9519285"/>
            <a:ext cx="2984871" cy="501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27" tIns="46163" rIns="92327" bIns="4616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562EA1F-BA38-43EE-9FD7-3E0B28D43404}" type="slidenum">
              <a:rPr lang="en-GB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04068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84871" cy="501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27" tIns="46163" rIns="92327" bIns="46163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CH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03293" y="1"/>
            <a:ext cx="2984871" cy="501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27" tIns="46163" rIns="92327" bIns="46163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CH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52475"/>
            <a:ext cx="5006975" cy="37560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8422" y="4759643"/>
            <a:ext cx="5051320" cy="4509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27" tIns="46163" rIns="92327" bIns="461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19285"/>
            <a:ext cx="2984871" cy="501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27" tIns="46163" rIns="92327" bIns="46163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CH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03293" y="9519285"/>
            <a:ext cx="2984871" cy="501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27" tIns="46163" rIns="92327" bIns="4616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A97D51D-A792-4977-B858-4E993EBF448F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085336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97D51D-A792-4977-B858-4E993EBF448F}" type="slidenum">
              <a:rPr lang="de-CH" smtClean="0"/>
              <a:pPr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82171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6988" y="2320925"/>
            <a:ext cx="7429500" cy="2773363"/>
          </a:xfrm>
        </p:spPr>
        <p:txBody>
          <a:bodyPr/>
          <a:lstStyle>
            <a:lvl1pPr>
              <a:defRPr sz="5200"/>
            </a:lvl1pPr>
          </a:lstStyle>
          <a:p>
            <a:pPr lvl="0"/>
            <a:r>
              <a:rPr lang="de-DE" noProof="0" smtClean="0"/>
              <a:t>Titelmasterformat durch Klicken bearbeiten</a:t>
            </a:r>
            <a:endParaRPr lang="en-GB" noProof="0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85875" y="5299075"/>
            <a:ext cx="7429500" cy="1055688"/>
          </a:xfrm>
        </p:spPr>
        <p:txBody>
          <a:bodyPr/>
          <a:lstStyle>
            <a:lvl1pPr marL="0" indent="0">
              <a:buFontTx/>
              <a:buNone/>
              <a:defRPr sz="3200"/>
            </a:lvl1pPr>
          </a:lstStyle>
          <a:p>
            <a:pPr lvl="0"/>
            <a:r>
              <a:rPr lang="de-DE" noProof="0" dirty="0" smtClean="0"/>
              <a:t>Formatvorlage des Untertitelmasters durch Klicken bearbeiten</a:t>
            </a:r>
            <a:endParaRPr lang="en-GB" noProof="0" dirty="0" smtClean="0"/>
          </a:p>
        </p:txBody>
      </p:sp>
      <p:pic>
        <p:nvPicPr>
          <p:cNvPr id="23589" name="Picture 37" descr="Logo_CMYK_pos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35"/>
          <a:stretch/>
        </p:blipFill>
        <p:spPr bwMode="auto">
          <a:xfrm>
            <a:off x="971550" y="400650"/>
            <a:ext cx="1666875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91" name="Picture 39" descr="rotbalken_Agroscope_PPT_S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298450" cy="685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32"/>
          <p:cNvSpPr txBox="1">
            <a:spLocks noChangeArrowheads="1"/>
          </p:cNvSpPr>
          <p:nvPr userDrawn="1"/>
        </p:nvSpPr>
        <p:spPr bwMode="auto">
          <a:xfrm>
            <a:off x="4561200" y="381600"/>
            <a:ext cx="3581400" cy="449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05000"/>
              </a:lnSpc>
              <a:spcBef>
                <a:spcPct val="50000"/>
              </a:spcBef>
            </a:pPr>
            <a:r>
              <a:rPr lang="en-US" sz="800" dirty="0"/>
              <a:t>Federal Department of Economic </a:t>
            </a:r>
            <a:r>
              <a:rPr lang="en-US" sz="800" dirty="0" smtClean="0"/>
              <a:t>Affairs,</a:t>
            </a:r>
            <a:br>
              <a:rPr lang="en-US" sz="800" dirty="0" smtClean="0"/>
            </a:br>
            <a:r>
              <a:rPr lang="en-US" sz="800" dirty="0" smtClean="0"/>
              <a:t>Education and Research EAER</a:t>
            </a:r>
            <a:endParaRPr lang="en-US" sz="800" dirty="0"/>
          </a:p>
          <a:p>
            <a:pPr>
              <a:lnSpc>
                <a:spcPct val="105000"/>
              </a:lnSpc>
              <a:spcBef>
                <a:spcPct val="50000"/>
              </a:spcBef>
            </a:pPr>
            <a:r>
              <a:rPr lang="en-US" sz="800" b="1" dirty="0" err="1"/>
              <a:t>Agroscope</a:t>
            </a:r>
            <a:r>
              <a:rPr lang="en-US" sz="800" b="1" dirty="0"/>
              <a:t> 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61795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91338" y="307975"/>
            <a:ext cx="1866900" cy="56864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285875" y="307975"/>
            <a:ext cx="5453063" cy="56864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6239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25579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700095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285875" y="1449388"/>
            <a:ext cx="3659188" cy="45450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97463" y="1449388"/>
            <a:ext cx="3660775" cy="45450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288886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95554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00863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0844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2118743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835832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Text Box 25"/>
          <p:cNvSpPr txBox="1">
            <a:spLocks noChangeArrowheads="1"/>
          </p:cNvSpPr>
          <p:nvPr/>
        </p:nvSpPr>
        <p:spPr bwMode="auto">
          <a:xfrm>
            <a:off x="533400" y="304800"/>
            <a:ext cx="510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it-CH"/>
          </a:p>
        </p:txBody>
      </p:sp>
      <p:sp>
        <p:nvSpPr>
          <p:cNvPr id="1051" name="Rectangle 27"/>
          <p:cNvSpPr>
            <a:spLocks noGrp="1" noChangeArrowheads="1"/>
          </p:cNvSpPr>
          <p:nvPr>
            <p:ph type="title"/>
          </p:nvPr>
        </p:nvSpPr>
        <p:spPr bwMode="auto">
          <a:xfrm>
            <a:off x="1296988" y="307975"/>
            <a:ext cx="7461250" cy="98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CH" smtClean="0"/>
              <a:t>Der Titel kann einzeilig, maximal zweizeilig sein</a:t>
            </a:r>
          </a:p>
        </p:txBody>
      </p:sp>
      <p:sp>
        <p:nvSpPr>
          <p:cNvPr id="1052" name="Rectangle 2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85875" y="1449388"/>
            <a:ext cx="7472363" cy="4545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CH" dirty="0" err="1" smtClean="0"/>
              <a:t>Klicken</a:t>
            </a:r>
            <a:r>
              <a:rPr lang="it-CH" dirty="0" smtClean="0"/>
              <a:t> </a:t>
            </a:r>
            <a:r>
              <a:rPr lang="it-CH" dirty="0" err="1" smtClean="0"/>
              <a:t>Sie</a:t>
            </a:r>
            <a:r>
              <a:rPr lang="it-CH" dirty="0" smtClean="0"/>
              <a:t>, </a:t>
            </a:r>
            <a:r>
              <a:rPr lang="it-CH" dirty="0" err="1" smtClean="0"/>
              <a:t>um</a:t>
            </a:r>
            <a:r>
              <a:rPr lang="it-CH" dirty="0" smtClean="0"/>
              <a:t> die Formate </a:t>
            </a:r>
            <a:r>
              <a:rPr lang="it-CH" dirty="0" err="1" smtClean="0"/>
              <a:t>des</a:t>
            </a:r>
            <a:r>
              <a:rPr lang="it-CH" dirty="0" smtClean="0"/>
              <a:t> </a:t>
            </a:r>
            <a:r>
              <a:rPr lang="it-CH" dirty="0" err="1" smtClean="0"/>
              <a:t>Vorlagentextes</a:t>
            </a:r>
            <a:r>
              <a:rPr lang="it-CH" dirty="0" smtClean="0"/>
              <a:t> </a:t>
            </a:r>
            <a:r>
              <a:rPr lang="it-CH" dirty="0" err="1" smtClean="0"/>
              <a:t>zu</a:t>
            </a:r>
            <a:r>
              <a:rPr lang="it-CH" dirty="0" smtClean="0"/>
              <a:t> </a:t>
            </a:r>
            <a:r>
              <a:rPr lang="it-CH" dirty="0" err="1" smtClean="0"/>
              <a:t>bearbeiten</a:t>
            </a:r>
            <a:endParaRPr lang="it-CH" dirty="0" smtClean="0"/>
          </a:p>
          <a:p>
            <a:pPr lvl="1"/>
            <a:r>
              <a:rPr lang="it-CH" dirty="0" err="1" smtClean="0"/>
              <a:t>Zweite</a:t>
            </a:r>
            <a:r>
              <a:rPr lang="it-CH" dirty="0" smtClean="0"/>
              <a:t> </a:t>
            </a:r>
            <a:r>
              <a:rPr lang="it-CH" dirty="0" err="1" smtClean="0"/>
              <a:t>Ebene</a:t>
            </a:r>
            <a:endParaRPr lang="it-CH" dirty="0" smtClean="0"/>
          </a:p>
          <a:p>
            <a:pPr lvl="2"/>
            <a:r>
              <a:rPr lang="it-CH" dirty="0" smtClean="0"/>
              <a:t>Dritte </a:t>
            </a:r>
            <a:r>
              <a:rPr lang="it-CH" dirty="0" err="1" smtClean="0"/>
              <a:t>Ebene</a:t>
            </a:r>
            <a:endParaRPr lang="it-CH" dirty="0" smtClean="0"/>
          </a:p>
          <a:p>
            <a:pPr lvl="3"/>
            <a:r>
              <a:rPr lang="it-CH" dirty="0" err="1" smtClean="0"/>
              <a:t>Vierte</a:t>
            </a:r>
            <a:r>
              <a:rPr lang="it-CH" dirty="0" smtClean="0"/>
              <a:t> </a:t>
            </a:r>
            <a:r>
              <a:rPr lang="it-CH" dirty="0" err="1" smtClean="0"/>
              <a:t>Ebene</a:t>
            </a:r>
            <a:endParaRPr lang="it-CH" dirty="0" smtClean="0"/>
          </a:p>
          <a:p>
            <a:pPr lvl="4"/>
            <a:r>
              <a:rPr lang="it-CH" dirty="0" err="1" smtClean="0"/>
              <a:t>Fünfte</a:t>
            </a:r>
            <a:r>
              <a:rPr lang="it-CH" dirty="0" smtClean="0"/>
              <a:t> </a:t>
            </a:r>
            <a:r>
              <a:rPr lang="it-CH" dirty="0" err="1" smtClean="0"/>
              <a:t>Ebene</a:t>
            </a:r>
            <a:endParaRPr lang="it-CH" dirty="0" smtClean="0"/>
          </a:p>
        </p:txBody>
      </p:sp>
      <p:pic>
        <p:nvPicPr>
          <p:cNvPr id="1063" name="Picture 39" descr="Logo_col_wappen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725" y="390525"/>
            <a:ext cx="2667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64" name="Line 40"/>
          <p:cNvSpPr>
            <a:spLocks noChangeShapeType="1"/>
          </p:cNvSpPr>
          <p:nvPr/>
        </p:nvSpPr>
        <p:spPr bwMode="auto">
          <a:xfrm flipH="1">
            <a:off x="1285875" y="6045200"/>
            <a:ext cx="74961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pic>
        <p:nvPicPr>
          <p:cNvPr id="1071" name="Picture 47" descr="rotbalken_Agroscope_PPT_S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298450" cy="685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9" name="Text Box 55"/>
          <p:cNvSpPr txBox="1">
            <a:spLocks noChangeArrowheads="1"/>
          </p:cNvSpPr>
          <p:nvPr/>
        </p:nvSpPr>
        <p:spPr bwMode="auto">
          <a:xfrm>
            <a:off x="6438900" y="6127750"/>
            <a:ext cx="2266950" cy="14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05000"/>
              </a:lnSpc>
              <a:spcBef>
                <a:spcPct val="50000"/>
              </a:spcBef>
            </a:pPr>
            <a:fld id="{B5C9CF46-97C8-4C8F-B3FC-E57254B44D21}" type="slidenum">
              <a:rPr lang="de-CH" sz="900"/>
              <a:pPr algn="r">
                <a:lnSpc>
                  <a:spcPct val="105000"/>
                </a:lnSpc>
                <a:spcBef>
                  <a:spcPct val="50000"/>
                </a:spcBef>
              </a:pPr>
              <a:t>‹Nr.›</a:t>
            </a:fld>
            <a:r>
              <a:rPr lang="de-CH" sz="900"/>
              <a:t> </a:t>
            </a:r>
          </a:p>
        </p:txBody>
      </p:sp>
      <p:sp>
        <p:nvSpPr>
          <p:cNvPr id="1080" name="Text Box 56"/>
          <p:cNvSpPr txBox="1">
            <a:spLocks noChangeArrowheads="1"/>
          </p:cNvSpPr>
          <p:nvPr/>
        </p:nvSpPr>
        <p:spPr bwMode="auto">
          <a:xfrm>
            <a:off x="1184275" y="6086475"/>
            <a:ext cx="3308212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 dirty="0" smtClean="0"/>
              <a:t>Business Model and Future of the Swiss Feed</a:t>
            </a:r>
            <a:r>
              <a:rPr lang="en-US" sz="900" b="1" baseline="0" dirty="0" smtClean="0"/>
              <a:t> Database</a:t>
            </a:r>
            <a:endParaRPr lang="de-CH" sz="900" b="1" dirty="0"/>
          </a:p>
        </p:txBody>
      </p:sp>
      <p:sp>
        <p:nvSpPr>
          <p:cNvPr id="1081" name="Text Box 57"/>
          <p:cNvSpPr txBox="1">
            <a:spLocks noChangeArrowheads="1"/>
          </p:cNvSpPr>
          <p:nvPr/>
        </p:nvSpPr>
        <p:spPr bwMode="auto">
          <a:xfrm>
            <a:off x="1182688" y="6218238"/>
            <a:ext cx="3214383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CH" sz="900" dirty="0" smtClean="0"/>
              <a:t>Monika Boltshauser, Workshop </a:t>
            </a:r>
            <a:r>
              <a:rPr lang="de-CH" sz="900" dirty="0" err="1" smtClean="0"/>
              <a:t>Tameus</a:t>
            </a:r>
            <a:r>
              <a:rPr lang="de-CH" sz="900" baseline="0" dirty="0" smtClean="0"/>
              <a:t> </a:t>
            </a:r>
            <a:r>
              <a:rPr lang="de-CH" sz="900" baseline="0" dirty="0" err="1" smtClean="0"/>
              <a:t>July</a:t>
            </a:r>
            <a:r>
              <a:rPr lang="de-CH" sz="900" baseline="0" dirty="0" smtClean="0"/>
              <a:t> 7, 2013</a:t>
            </a:r>
            <a:endParaRPr lang="de-CH" sz="9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9pPr>
    </p:titleStyle>
    <p:bodyStyle>
      <a:lvl1pPr marL="177800" indent="-177800" algn="l" rtl="0" eaLnBrk="1" fontAlgn="base" hangingPunct="1"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357188" indent="-1778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Char char="•"/>
        <a:defRPr sz="2100">
          <a:solidFill>
            <a:schemeClr val="tx1"/>
          </a:solidFill>
          <a:latin typeface="+mn-lt"/>
        </a:defRPr>
      </a:lvl2pPr>
      <a:lvl3pPr marL="534988" indent="-176213" algn="l" rtl="0" eaLnBrk="1" fontAlgn="base" hangingPunct="1">
        <a:spcBef>
          <a:spcPct val="20000"/>
        </a:spcBef>
        <a:spcAft>
          <a:spcPct val="0"/>
        </a:spcAft>
        <a:buClr>
          <a:srgbClr val="B2B2B2"/>
        </a:buClr>
        <a:buChar char="•"/>
        <a:defRPr sz="2100">
          <a:solidFill>
            <a:schemeClr val="tx1"/>
          </a:solidFill>
          <a:latin typeface="+mn-lt"/>
        </a:defRPr>
      </a:lvl3pPr>
      <a:lvl4pPr marL="714375" indent="-177800" algn="l" rtl="0" eaLnBrk="1" fontAlgn="base" hangingPunct="1">
        <a:spcBef>
          <a:spcPct val="20000"/>
        </a:spcBef>
        <a:spcAft>
          <a:spcPct val="0"/>
        </a:spcAft>
        <a:buClr>
          <a:srgbClr val="C0C0C0"/>
        </a:buClr>
        <a:buChar char="•"/>
        <a:defRPr sz="2100">
          <a:solidFill>
            <a:schemeClr val="tx1"/>
          </a:solidFill>
          <a:latin typeface="+mn-lt"/>
        </a:defRPr>
      </a:lvl4pPr>
      <a:lvl5pPr marL="900113" indent="-184150" algn="l" rtl="0" eaLnBrk="1" fontAlgn="base" hangingPunct="1">
        <a:spcBef>
          <a:spcPct val="20000"/>
        </a:spcBef>
        <a:spcAft>
          <a:spcPct val="0"/>
        </a:spcAft>
        <a:buClr>
          <a:srgbClr val="DDDDDD"/>
        </a:buClr>
        <a:buChar char="•"/>
        <a:defRPr sz="2100">
          <a:solidFill>
            <a:schemeClr val="tx1"/>
          </a:solidFill>
          <a:latin typeface="+mn-lt"/>
        </a:defRPr>
      </a:lvl5pPr>
      <a:lvl6pPr marL="1357313" indent="-184150" algn="l" rtl="0" eaLnBrk="1" fontAlgn="base" hangingPunct="1">
        <a:spcBef>
          <a:spcPct val="20000"/>
        </a:spcBef>
        <a:spcAft>
          <a:spcPct val="0"/>
        </a:spcAft>
        <a:buClr>
          <a:srgbClr val="DDDDDD"/>
        </a:buClr>
        <a:buChar char="•"/>
        <a:defRPr sz="2100">
          <a:solidFill>
            <a:schemeClr val="tx1"/>
          </a:solidFill>
          <a:latin typeface="+mn-lt"/>
        </a:defRPr>
      </a:lvl6pPr>
      <a:lvl7pPr marL="1814513" indent="-184150" algn="l" rtl="0" eaLnBrk="1" fontAlgn="base" hangingPunct="1">
        <a:spcBef>
          <a:spcPct val="20000"/>
        </a:spcBef>
        <a:spcAft>
          <a:spcPct val="0"/>
        </a:spcAft>
        <a:buClr>
          <a:srgbClr val="DDDDDD"/>
        </a:buClr>
        <a:buChar char="•"/>
        <a:defRPr sz="2100">
          <a:solidFill>
            <a:schemeClr val="tx1"/>
          </a:solidFill>
          <a:latin typeface="+mn-lt"/>
        </a:defRPr>
      </a:lvl7pPr>
      <a:lvl8pPr marL="2271713" indent="-184150" algn="l" rtl="0" eaLnBrk="1" fontAlgn="base" hangingPunct="1">
        <a:spcBef>
          <a:spcPct val="20000"/>
        </a:spcBef>
        <a:spcAft>
          <a:spcPct val="0"/>
        </a:spcAft>
        <a:buClr>
          <a:srgbClr val="DDDDDD"/>
        </a:buClr>
        <a:buChar char="•"/>
        <a:defRPr sz="2100">
          <a:solidFill>
            <a:schemeClr val="tx1"/>
          </a:solidFill>
          <a:latin typeface="+mn-lt"/>
        </a:defRPr>
      </a:lvl8pPr>
      <a:lvl9pPr marL="2728913" indent="-184150" algn="l" rtl="0" eaLnBrk="1" fontAlgn="base" hangingPunct="1">
        <a:spcBef>
          <a:spcPct val="20000"/>
        </a:spcBef>
        <a:spcAft>
          <a:spcPct val="0"/>
        </a:spcAft>
        <a:buClr>
          <a:srgbClr val="DDDDDD"/>
        </a:buClr>
        <a:buChar char="•"/>
        <a:defRPr sz="21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g"/><Relationship Id="rId5" Type="http://schemas.openxmlformats.org/officeDocument/2006/relationships/image" Target="../media/image12.jpeg"/><Relationship Id="rId4" Type="http://schemas.openxmlformats.org/officeDocument/2006/relationships/image" Target="../media/image11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4" name="Rectangle 1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51215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257300" y="5410389"/>
            <a:ext cx="5242146" cy="568988"/>
          </a:xfrm>
        </p:spPr>
        <p:txBody>
          <a:bodyPr/>
          <a:lstStyle/>
          <a:p>
            <a:r>
              <a:rPr lang="en-US" sz="2000" dirty="0" smtClean="0"/>
              <a:t>Workshop </a:t>
            </a:r>
            <a:r>
              <a:rPr lang="en-US" sz="2000" dirty="0" err="1" smtClean="0"/>
              <a:t>Tameus</a:t>
            </a:r>
            <a:r>
              <a:rPr lang="en-US" sz="2000" dirty="0" smtClean="0"/>
              <a:t> project, July 8, 2013</a:t>
            </a:r>
            <a:endParaRPr lang="en-US" sz="2000" dirty="0"/>
          </a:p>
        </p:txBody>
      </p:sp>
      <p:sp>
        <p:nvSpPr>
          <p:cNvPr id="51211" name="Rectangle 11"/>
          <p:cNvSpPr>
            <a:spLocks noChangeArrowheads="1"/>
          </p:cNvSpPr>
          <p:nvPr/>
        </p:nvSpPr>
        <p:spPr bwMode="auto">
          <a:xfrm>
            <a:off x="1268413" y="2320925"/>
            <a:ext cx="7596187" cy="2773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eaLnBrk="1" hangingPunct="1">
              <a:lnSpc>
                <a:spcPct val="90000"/>
              </a:lnSpc>
            </a:pPr>
            <a:r>
              <a:rPr lang="en-US" sz="4400" b="1" dirty="0" smtClean="0"/>
              <a:t>Business Model and Future of the Swiss Feed Database</a:t>
            </a:r>
            <a:r>
              <a:rPr lang="en-US" sz="5200" b="1" dirty="0"/>
              <a:t/>
            </a:r>
            <a:br>
              <a:rPr lang="en-US" sz="5200" b="1" dirty="0"/>
            </a:br>
            <a:r>
              <a:rPr lang="en-US" sz="5200" b="1" dirty="0"/>
              <a:t/>
            </a:r>
            <a:br>
              <a:rPr lang="en-US" sz="5200" b="1" dirty="0"/>
            </a:br>
            <a:r>
              <a:rPr lang="en-US" sz="3200" b="1" dirty="0" smtClean="0"/>
              <a:t>Monika Boltshauser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4"/>
          <p:cNvSpPr>
            <a:spLocks noGrp="1" noChangeArrowheads="1"/>
          </p:cNvSpPr>
          <p:nvPr>
            <p:ph type="title"/>
          </p:nvPr>
        </p:nvSpPr>
        <p:spPr>
          <a:xfrm>
            <a:off x="1296988" y="307976"/>
            <a:ext cx="7461250" cy="562358"/>
          </a:xfrm>
        </p:spPr>
        <p:txBody>
          <a:bodyPr/>
          <a:lstStyle/>
          <a:p>
            <a:r>
              <a:rPr lang="en-US" sz="2600" dirty="0" smtClean="0"/>
              <a:t>Revenue </a:t>
            </a:r>
            <a:r>
              <a:rPr lang="de-CH" sz="2600" dirty="0" smtClean="0"/>
              <a:t/>
            </a:r>
            <a:br>
              <a:rPr lang="de-CH" sz="2600" dirty="0" smtClean="0"/>
            </a:br>
            <a:endParaRPr lang="de-CH" sz="2600" dirty="0"/>
          </a:p>
        </p:txBody>
      </p:sp>
      <p:sp>
        <p:nvSpPr>
          <p:cNvPr id="15" name="Textfeld 14"/>
          <p:cNvSpPr txBox="1"/>
          <p:nvPr/>
        </p:nvSpPr>
        <p:spPr>
          <a:xfrm>
            <a:off x="1222893" y="1734685"/>
            <a:ext cx="521766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kern="0" dirty="0" smtClean="0">
                <a:solidFill>
                  <a:srgbClr val="FF0000"/>
                </a:solidFill>
              </a:rPr>
              <a:t>Subscription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600" kern="0" dirty="0" smtClean="0"/>
              <a:t>Advertising campaign</a:t>
            </a:r>
            <a:br>
              <a:rPr lang="en-GB" sz="1600" kern="0" dirty="0" smtClean="0"/>
            </a:br>
            <a:r>
              <a:rPr lang="en-GB" sz="1600" kern="0" dirty="0" smtClean="0"/>
              <a:t>      starting in July 2013 with the new feed database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1224224" y="2833254"/>
            <a:ext cx="758582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kern="0" dirty="0">
                <a:solidFill>
                  <a:srgbClr val="FF0000"/>
                </a:solidFill>
              </a:rPr>
              <a:t>Sponsoring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600" kern="0" dirty="0" smtClean="0"/>
              <a:t>Contact potential sponsors </a:t>
            </a:r>
            <a:br>
              <a:rPr lang="en-GB" sz="1600" kern="0" dirty="0" smtClean="0"/>
            </a:br>
            <a:r>
              <a:rPr lang="en-GB" sz="1600" kern="0" dirty="0" smtClean="0"/>
              <a:t>      started in 2012 (18 contacts, 1 sponsor accepted) 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1217604" y="3868215"/>
            <a:ext cx="668599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kern="0" dirty="0">
                <a:solidFill>
                  <a:srgbClr val="FF0000"/>
                </a:solidFill>
              </a:rPr>
              <a:t>Foundations/Research programs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600" kern="0" dirty="0" smtClean="0"/>
              <a:t>Submit a request for research funds Agroscope 2014 (in Aug. 2013)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600" kern="0" dirty="0" smtClean="0"/>
              <a:t>Apply </a:t>
            </a:r>
            <a:r>
              <a:rPr lang="en-GB" sz="1600" kern="0" dirty="0"/>
              <a:t>for </a:t>
            </a:r>
            <a:r>
              <a:rPr lang="en-GB" sz="1600" kern="0" dirty="0" smtClean="0"/>
              <a:t>other funds</a:t>
            </a:r>
            <a:endParaRPr lang="en-GB" sz="1600" kern="0" dirty="0"/>
          </a:p>
          <a:p>
            <a:pPr marL="285750" indent="-285750">
              <a:buFont typeface="Arial" pitchFamily="34" charset="0"/>
              <a:buChar char="•"/>
            </a:pPr>
            <a:endParaRPr lang="en-GB" sz="1600" kern="0" dirty="0" smtClean="0"/>
          </a:p>
        </p:txBody>
      </p:sp>
      <p:sp>
        <p:nvSpPr>
          <p:cNvPr id="7" name="Textfeld 6"/>
          <p:cNvSpPr txBox="1"/>
          <p:nvPr/>
        </p:nvSpPr>
        <p:spPr>
          <a:xfrm>
            <a:off x="1224224" y="1088354"/>
            <a:ext cx="49300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kern="0" dirty="0" smtClean="0"/>
              <a:t>Revenue sources for the needed funds</a:t>
            </a:r>
            <a:endParaRPr lang="en-GB" sz="2000" b="1" kern="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0924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4"/>
          <p:cNvSpPr>
            <a:spLocks noGrp="1" noChangeArrowheads="1"/>
          </p:cNvSpPr>
          <p:nvPr>
            <p:ph type="title"/>
          </p:nvPr>
        </p:nvSpPr>
        <p:spPr>
          <a:xfrm>
            <a:off x="1296988" y="307976"/>
            <a:ext cx="7461250" cy="562358"/>
          </a:xfrm>
        </p:spPr>
        <p:txBody>
          <a:bodyPr/>
          <a:lstStyle/>
          <a:p>
            <a:r>
              <a:rPr lang="en-US" sz="2600" dirty="0" smtClean="0"/>
              <a:t>Revenue </a:t>
            </a:r>
            <a:r>
              <a:rPr lang="de-CH" sz="2600" dirty="0" smtClean="0"/>
              <a:t/>
            </a:r>
            <a:br>
              <a:rPr lang="de-CH" sz="2600" dirty="0" smtClean="0"/>
            </a:br>
            <a:endParaRPr lang="de-CH" sz="2600" dirty="0"/>
          </a:p>
        </p:txBody>
      </p:sp>
      <p:sp>
        <p:nvSpPr>
          <p:cNvPr id="15" name="Textfeld 14"/>
          <p:cNvSpPr txBox="1"/>
          <p:nvPr/>
        </p:nvSpPr>
        <p:spPr>
          <a:xfrm>
            <a:off x="1222894" y="1572760"/>
            <a:ext cx="5777981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kern="0" dirty="0" smtClean="0">
                <a:solidFill>
                  <a:srgbClr val="FF0000"/>
                </a:solidFill>
              </a:rPr>
              <a:t>Federal Office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600" kern="0" dirty="0" smtClean="0"/>
              <a:t>government-financed: open access versus paid access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600" kern="0" dirty="0" smtClean="0"/>
              <a:t>Official </a:t>
            </a:r>
            <a:r>
              <a:rPr lang="en-GB" sz="1600" kern="0" dirty="0"/>
              <a:t>F</a:t>
            </a:r>
            <a:r>
              <a:rPr lang="en-GB" sz="1600" kern="0" dirty="0" smtClean="0"/>
              <a:t>eed </a:t>
            </a:r>
            <a:r>
              <a:rPr lang="en-GB" sz="1600" kern="0" dirty="0"/>
              <a:t>I</a:t>
            </a:r>
            <a:r>
              <a:rPr lang="en-GB" sz="1600" kern="0" dirty="0" smtClean="0"/>
              <a:t>nspection versus feed services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600" kern="0" dirty="0" smtClean="0"/>
              <a:t>annual budget </a:t>
            </a:r>
            <a:r>
              <a:rPr lang="en-GB" sz="1600" kern="0" dirty="0" smtClean="0"/>
              <a:t>cuts</a:t>
            </a:r>
            <a:endParaRPr lang="en-GB" sz="1600" kern="0" dirty="0" smtClean="0"/>
          </a:p>
          <a:p>
            <a:endParaRPr lang="en-GB" sz="1600" kern="0" dirty="0" smtClean="0"/>
          </a:p>
          <a:p>
            <a:r>
              <a:rPr lang="en-GB" sz="1600" b="1" kern="0" dirty="0">
                <a:solidFill>
                  <a:srgbClr val="FF0000"/>
                </a:solidFill>
              </a:rPr>
              <a:t>Sponsors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600" kern="0" dirty="0"/>
              <a:t>sponsors wait and see </a:t>
            </a:r>
            <a:r>
              <a:rPr lang="en-GB" sz="1600" kern="0" dirty="0">
                <a:sym typeface="Wingdings" pitchFamily="2" charset="2"/>
              </a:rPr>
              <a:t> we have to give them a </a:t>
            </a:r>
            <a:r>
              <a:rPr lang="en-GB" sz="1600" kern="0" dirty="0" smtClean="0">
                <a:sym typeface="Wingdings" pitchFamily="2" charset="2"/>
              </a:rPr>
              <a:t>benefit (= </a:t>
            </a:r>
            <a:r>
              <a:rPr lang="en-GB" sz="1600" kern="0" dirty="0">
                <a:sym typeface="Wingdings" pitchFamily="2" charset="2"/>
              </a:rPr>
              <a:t>more users of the feed database</a:t>
            </a:r>
            <a:r>
              <a:rPr lang="en-GB" sz="1600" kern="0" dirty="0" smtClean="0">
                <a:sym typeface="Wingdings" pitchFamily="2" charset="2"/>
              </a:rPr>
              <a:t>)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1600" kern="0" dirty="0"/>
          </a:p>
          <a:p>
            <a:r>
              <a:rPr lang="en-GB" sz="1600" b="1" kern="0" dirty="0" smtClean="0">
                <a:solidFill>
                  <a:srgbClr val="FF0000"/>
                </a:solidFill>
              </a:rPr>
              <a:t>Swiss </a:t>
            </a:r>
            <a:r>
              <a:rPr lang="en-GB" sz="1600" b="1" kern="0" dirty="0" smtClean="0">
                <a:solidFill>
                  <a:srgbClr val="FF0000"/>
                </a:solidFill>
              </a:rPr>
              <a:t>market</a:t>
            </a:r>
            <a:endParaRPr lang="en-GB" sz="1600" b="1" kern="0" dirty="0" smtClean="0">
              <a:solidFill>
                <a:srgbClr val="FF000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1600" kern="0" dirty="0" smtClean="0"/>
              <a:t>decreasing agricultural sector (farms, feed companies)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600" kern="0" dirty="0" smtClean="0"/>
              <a:t>limited </a:t>
            </a:r>
            <a:r>
              <a:rPr lang="en-GB" sz="1600" kern="0" dirty="0" smtClean="0"/>
              <a:t>possibility of expansion </a:t>
            </a:r>
            <a:r>
              <a:rPr lang="en-GB" sz="1600" kern="0" dirty="0" smtClean="0"/>
              <a:t>abroad</a:t>
            </a:r>
            <a:endParaRPr lang="en-GB" sz="1600" kern="0" dirty="0"/>
          </a:p>
          <a:p>
            <a:endParaRPr lang="en-GB" sz="1600" kern="0" dirty="0" smtClean="0"/>
          </a:p>
        </p:txBody>
      </p:sp>
      <p:sp>
        <p:nvSpPr>
          <p:cNvPr id="7" name="Textfeld 6"/>
          <p:cNvSpPr txBox="1"/>
          <p:nvPr/>
        </p:nvSpPr>
        <p:spPr>
          <a:xfrm>
            <a:off x="1222894" y="1031204"/>
            <a:ext cx="29747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kern="0" dirty="0" smtClean="0"/>
              <a:t>Possible difficulties</a:t>
            </a:r>
            <a:endParaRPr lang="en-GB" sz="1200" kern="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503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4"/>
          <p:cNvSpPr>
            <a:spLocks noGrp="1" noChangeArrowheads="1"/>
          </p:cNvSpPr>
          <p:nvPr>
            <p:ph type="title"/>
          </p:nvPr>
        </p:nvSpPr>
        <p:spPr>
          <a:xfrm>
            <a:off x="1296988" y="307976"/>
            <a:ext cx="7461250" cy="562358"/>
          </a:xfrm>
        </p:spPr>
        <p:txBody>
          <a:bodyPr/>
          <a:lstStyle/>
          <a:p>
            <a:r>
              <a:rPr lang="en-US" sz="2600" dirty="0" smtClean="0"/>
              <a:t>Outlook</a:t>
            </a:r>
            <a:r>
              <a:rPr lang="de-CH" sz="2600" dirty="0" smtClean="0"/>
              <a:t/>
            </a:r>
            <a:br>
              <a:rPr lang="de-CH" sz="2600" dirty="0" smtClean="0"/>
            </a:br>
            <a:endParaRPr lang="de-CH" sz="2600" dirty="0"/>
          </a:p>
        </p:txBody>
      </p:sp>
      <p:sp>
        <p:nvSpPr>
          <p:cNvPr id="4" name="Textfeld 3"/>
          <p:cNvSpPr txBox="1"/>
          <p:nvPr/>
        </p:nvSpPr>
        <p:spPr>
          <a:xfrm>
            <a:off x="1246746" y="2712828"/>
            <a:ext cx="610655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kern="0" dirty="0" smtClean="0"/>
              <a:t>Relevance at local level</a:t>
            </a:r>
          </a:p>
          <a:p>
            <a:r>
              <a:rPr lang="de-CH" sz="1500" kern="0" dirty="0"/>
              <a:t>F</a:t>
            </a:r>
            <a:r>
              <a:rPr lang="de-CH" sz="1500" kern="0" dirty="0" smtClean="0"/>
              <a:t>ine </a:t>
            </a:r>
            <a:r>
              <a:rPr lang="de-CH" sz="1500" kern="0" dirty="0"/>
              <a:t>tune </a:t>
            </a:r>
            <a:r>
              <a:rPr lang="de-CH" sz="1500" kern="0" dirty="0" err="1"/>
              <a:t>animal</a:t>
            </a:r>
            <a:r>
              <a:rPr lang="de-CH" sz="1500" kern="0" dirty="0"/>
              <a:t> </a:t>
            </a:r>
            <a:r>
              <a:rPr lang="de-CH" sz="1500" kern="0" dirty="0" err="1"/>
              <a:t>feeding</a:t>
            </a:r>
            <a:r>
              <a:rPr lang="de-CH" sz="1500" kern="0" dirty="0"/>
              <a:t> </a:t>
            </a:r>
            <a:r>
              <a:rPr lang="de-CH" sz="1500" kern="0" dirty="0" err="1"/>
              <a:t>at</a:t>
            </a:r>
            <a:r>
              <a:rPr lang="de-CH" sz="1500" kern="0" dirty="0"/>
              <a:t> </a:t>
            </a:r>
            <a:r>
              <a:rPr lang="de-CH" sz="1500" kern="0" dirty="0" err="1"/>
              <a:t>farm</a:t>
            </a:r>
            <a:r>
              <a:rPr lang="de-CH" sz="1500" kern="0" dirty="0"/>
              <a:t> </a:t>
            </a:r>
            <a:r>
              <a:rPr lang="de-CH" sz="1500" kern="0" dirty="0" err="1"/>
              <a:t>level</a:t>
            </a:r>
            <a:r>
              <a:rPr lang="de-CH" sz="1500" kern="0" dirty="0"/>
              <a:t> </a:t>
            </a:r>
            <a:r>
              <a:rPr lang="de-CH" sz="1500" kern="0" dirty="0" err="1" smtClean="0"/>
              <a:t>which</a:t>
            </a:r>
            <a:r>
              <a:rPr lang="de-CH" sz="1500" kern="0" dirty="0" smtClean="0"/>
              <a:t> </a:t>
            </a:r>
            <a:r>
              <a:rPr lang="de-CH" sz="1500" kern="0" dirty="0" err="1"/>
              <a:t>is</a:t>
            </a:r>
            <a:r>
              <a:rPr lang="de-CH" sz="1500" kern="0" dirty="0"/>
              <a:t> essential </a:t>
            </a:r>
            <a:r>
              <a:rPr lang="de-CH" sz="1500" kern="0" dirty="0" err="1"/>
              <a:t>for</a:t>
            </a:r>
            <a:r>
              <a:rPr lang="de-CH" sz="1500" kern="0" dirty="0"/>
              <a:t> </a:t>
            </a:r>
            <a:r>
              <a:rPr lang="de-CH" sz="1500" kern="0" dirty="0" err="1"/>
              <a:t>the</a:t>
            </a:r>
            <a:r>
              <a:rPr lang="de-CH" sz="1500" kern="0" dirty="0"/>
              <a:t> </a:t>
            </a:r>
            <a:r>
              <a:rPr lang="de-CH" sz="1500" kern="0" dirty="0" err="1"/>
              <a:t>efficient</a:t>
            </a:r>
            <a:r>
              <a:rPr lang="de-CH" sz="1500" kern="0" dirty="0"/>
              <a:t> </a:t>
            </a:r>
            <a:r>
              <a:rPr lang="de-CH" sz="1500" kern="0" dirty="0" err="1"/>
              <a:t>use</a:t>
            </a:r>
            <a:r>
              <a:rPr lang="de-CH" sz="1500" kern="0" dirty="0"/>
              <a:t> </a:t>
            </a:r>
            <a:r>
              <a:rPr lang="de-CH" sz="1500" kern="0" dirty="0" err="1"/>
              <a:t>of</a:t>
            </a:r>
            <a:r>
              <a:rPr lang="de-CH" sz="1500" kern="0" dirty="0"/>
              <a:t> </a:t>
            </a:r>
            <a:r>
              <a:rPr lang="de-CH" sz="1500" kern="0" dirty="0" err="1"/>
              <a:t>resources</a:t>
            </a:r>
            <a:r>
              <a:rPr lang="de-CH" sz="1500" kern="0" dirty="0"/>
              <a:t> </a:t>
            </a:r>
            <a:r>
              <a:rPr lang="de-CH" sz="1500" kern="0" dirty="0" err="1"/>
              <a:t>and</a:t>
            </a:r>
            <a:r>
              <a:rPr lang="de-CH" sz="1500" kern="0" dirty="0"/>
              <a:t> </a:t>
            </a:r>
            <a:r>
              <a:rPr lang="de-CH" sz="1500" kern="0" dirty="0" err="1"/>
              <a:t>low</a:t>
            </a:r>
            <a:r>
              <a:rPr lang="de-CH" sz="1500" kern="0" dirty="0"/>
              <a:t> </a:t>
            </a:r>
            <a:r>
              <a:rPr lang="de-CH" sz="1500" kern="0" dirty="0" err="1" smtClean="0"/>
              <a:t>emissions</a:t>
            </a:r>
            <a:r>
              <a:rPr lang="de-CH" sz="1500" kern="0" dirty="0" smtClean="0"/>
              <a:t> (</a:t>
            </a:r>
            <a:r>
              <a:rPr lang="de-CH" sz="1500" kern="0" dirty="0" err="1" smtClean="0"/>
              <a:t>particularly</a:t>
            </a:r>
            <a:r>
              <a:rPr lang="de-CH" sz="1500" kern="0" dirty="0" smtClean="0"/>
              <a:t> P + N)</a:t>
            </a:r>
          </a:p>
          <a:p>
            <a:endParaRPr lang="de-CH" sz="1500" kern="0" dirty="0"/>
          </a:p>
          <a:p>
            <a:r>
              <a:rPr lang="en-GB" sz="1600" b="1" kern="0" dirty="0"/>
              <a:t>Relevance at </a:t>
            </a:r>
            <a:r>
              <a:rPr lang="en-GB" sz="1600" b="1" kern="0" dirty="0" smtClean="0"/>
              <a:t>national </a:t>
            </a:r>
            <a:r>
              <a:rPr lang="en-GB" sz="1600" b="1" kern="0" dirty="0"/>
              <a:t>level</a:t>
            </a:r>
          </a:p>
          <a:p>
            <a:r>
              <a:rPr lang="de-CH" sz="1500" kern="0" dirty="0"/>
              <a:t>T</a:t>
            </a:r>
            <a:r>
              <a:rPr lang="de-CH" sz="1500" kern="0" dirty="0" smtClean="0"/>
              <a:t>he </a:t>
            </a:r>
            <a:r>
              <a:rPr lang="de-CH" sz="1500" kern="0" dirty="0" err="1"/>
              <a:t>monitoring</a:t>
            </a:r>
            <a:r>
              <a:rPr lang="de-CH" sz="1500" kern="0" dirty="0"/>
              <a:t> </a:t>
            </a:r>
            <a:r>
              <a:rPr lang="de-CH" sz="1500" kern="0" dirty="0" err="1"/>
              <a:t>of</a:t>
            </a:r>
            <a:r>
              <a:rPr lang="de-CH" sz="1500" kern="0" dirty="0"/>
              <a:t> </a:t>
            </a:r>
            <a:r>
              <a:rPr lang="de-CH" sz="1500" kern="0" dirty="0" err="1"/>
              <a:t>feed</a:t>
            </a:r>
            <a:r>
              <a:rPr lang="de-CH" sz="1500" kern="0" dirty="0"/>
              <a:t> </a:t>
            </a:r>
            <a:r>
              <a:rPr lang="de-CH" sz="1500" kern="0" dirty="0" err="1"/>
              <a:t>quality</a:t>
            </a:r>
            <a:r>
              <a:rPr lang="de-CH" sz="1500" kern="0" dirty="0"/>
              <a:t> </a:t>
            </a:r>
            <a:r>
              <a:rPr lang="de-CH" sz="1500" kern="0" dirty="0" err="1"/>
              <a:t>yields</a:t>
            </a:r>
            <a:r>
              <a:rPr lang="de-CH" sz="1500" kern="0" dirty="0"/>
              <a:t> </a:t>
            </a:r>
            <a:r>
              <a:rPr lang="de-CH" sz="1500" kern="0" dirty="0" err="1"/>
              <a:t>indications</a:t>
            </a:r>
            <a:r>
              <a:rPr lang="de-CH" sz="1500" kern="0" dirty="0"/>
              <a:t> on </a:t>
            </a:r>
            <a:r>
              <a:rPr lang="de-CH" sz="1500" kern="0" dirty="0" err="1"/>
              <a:t>the</a:t>
            </a:r>
            <a:r>
              <a:rPr lang="de-CH" sz="1500" kern="0" dirty="0"/>
              <a:t> </a:t>
            </a:r>
            <a:r>
              <a:rPr lang="de-CH" sz="1500" kern="0" dirty="0" err="1" smtClean="0"/>
              <a:t>average</a:t>
            </a:r>
            <a:r>
              <a:rPr lang="de-CH" sz="1500" kern="0" dirty="0" smtClean="0"/>
              <a:t> </a:t>
            </a:r>
            <a:r>
              <a:rPr lang="de-CH" sz="1500" kern="0" dirty="0" err="1" smtClean="0"/>
              <a:t>nutrient</a:t>
            </a:r>
            <a:r>
              <a:rPr lang="de-CH" sz="1500" kern="0" dirty="0" smtClean="0"/>
              <a:t> </a:t>
            </a:r>
            <a:r>
              <a:rPr lang="de-CH" sz="1500" kern="0" dirty="0" err="1" smtClean="0"/>
              <a:t>content</a:t>
            </a:r>
            <a:r>
              <a:rPr lang="de-CH" sz="1500" kern="0" dirty="0" smtClean="0"/>
              <a:t> </a:t>
            </a:r>
            <a:r>
              <a:rPr lang="de-CH" sz="1500" kern="0" dirty="0" err="1"/>
              <a:t>and</a:t>
            </a:r>
            <a:r>
              <a:rPr lang="de-CH" sz="1500" kern="0" dirty="0"/>
              <a:t> </a:t>
            </a:r>
            <a:r>
              <a:rPr lang="de-CH" sz="1500" kern="0" dirty="0" err="1" smtClean="0"/>
              <a:t>the</a:t>
            </a:r>
            <a:r>
              <a:rPr lang="de-CH" sz="1500" kern="0" dirty="0" smtClean="0"/>
              <a:t> </a:t>
            </a:r>
            <a:r>
              <a:rPr lang="de-CH" sz="1500" kern="0" dirty="0" err="1" smtClean="0"/>
              <a:t>extent</a:t>
            </a:r>
            <a:r>
              <a:rPr lang="de-CH" sz="1500" kern="0" dirty="0" smtClean="0"/>
              <a:t> </a:t>
            </a:r>
            <a:r>
              <a:rPr lang="de-CH" sz="1500" kern="0" dirty="0" err="1"/>
              <a:t>of</a:t>
            </a:r>
            <a:r>
              <a:rPr lang="de-CH" sz="1500" kern="0" dirty="0"/>
              <a:t> </a:t>
            </a:r>
            <a:r>
              <a:rPr lang="de-CH" sz="1500" kern="0" dirty="0" err="1" smtClean="0"/>
              <a:t>the</a:t>
            </a:r>
            <a:r>
              <a:rPr lang="de-CH" sz="1500" kern="0" dirty="0" smtClean="0"/>
              <a:t> </a:t>
            </a:r>
            <a:r>
              <a:rPr lang="de-CH" sz="1500" kern="0" dirty="0" err="1" smtClean="0"/>
              <a:t>variability</a:t>
            </a:r>
            <a:r>
              <a:rPr lang="de-CH" sz="1500" kern="0" dirty="0" smtClean="0"/>
              <a:t> </a:t>
            </a:r>
            <a:r>
              <a:rPr lang="de-CH" sz="1500" kern="0" dirty="0" err="1"/>
              <a:t>along</a:t>
            </a:r>
            <a:r>
              <a:rPr lang="de-CH" sz="1500" kern="0" dirty="0"/>
              <a:t> </a:t>
            </a:r>
            <a:r>
              <a:rPr lang="de-CH" sz="1500" kern="0" dirty="0" err="1"/>
              <a:t>space</a:t>
            </a:r>
            <a:r>
              <a:rPr lang="de-CH" sz="1500" kern="0" dirty="0"/>
              <a:t> </a:t>
            </a:r>
            <a:r>
              <a:rPr lang="de-CH" sz="1500" kern="0" dirty="0" err="1"/>
              <a:t>and</a:t>
            </a:r>
            <a:r>
              <a:rPr lang="de-CH" sz="1500" kern="0" dirty="0"/>
              <a:t> </a:t>
            </a:r>
            <a:r>
              <a:rPr lang="de-CH" sz="1500" kern="0" dirty="0" smtClean="0"/>
              <a:t>time</a:t>
            </a:r>
          </a:p>
          <a:p>
            <a:endParaRPr lang="de-CH" sz="1500" kern="0" dirty="0"/>
          </a:p>
          <a:p>
            <a:r>
              <a:rPr lang="de-CH" sz="1600" b="1" kern="0" dirty="0"/>
              <a:t>Long </a:t>
            </a:r>
            <a:r>
              <a:rPr lang="de-CH" sz="1600" b="1" kern="0" dirty="0" err="1"/>
              <a:t>term</a:t>
            </a:r>
            <a:r>
              <a:rPr lang="de-CH" sz="1600" b="1" kern="0" dirty="0"/>
              <a:t> </a:t>
            </a:r>
            <a:r>
              <a:rPr lang="de-CH" sz="1600" b="1" kern="0" dirty="0" err="1"/>
              <a:t>goals</a:t>
            </a:r>
            <a:endParaRPr lang="de-CH" sz="1600" b="1" kern="0" dirty="0"/>
          </a:p>
          <a:p>
            <a:r>
              <a:rPr lang="de-CH" sz="1500" kern="0" dirty="0" err="1" smtClean="0"/>
              <a:t>To</a:t>
            </a:r>
            <a:r>
              <a:rPr lang="de-CH" sz="1500" kern="0" dirty="0" smtClean="0"/>
              <a:t> </a:t>
            </a:r>
            <a:r>
              <a:rPr lang="de-CH" sz="1500" kern="0" dirty="0" err="1" smtClean="0"/>
              <a:t>establish</a:t>
            </a:r>
            <a:r>
              <a:rPr lang="de-CH" sz="1500" kern="0" dirty="0" smtClean="0"/>
              <a:t> links </a:t>
            </a:r>
            <a:r>
              <a:rPr lang="de-CH" sz="1500" kern="0" dirty="0" err="1" smtClean="0"/>
              <a:t>with</a:t>
            </a:r>
            <a:r>
              <a:rPr lang="de-CH" sz="1500" kern="0" dirty="0" smtClean="0"/>
              <a:t> </a:t>
            </a:r>
            <a:r>
              <a:rPr lang="de-CH" sz="1500" kern="0" dirty="0" err="1" smtClean="0"/>
              <a:t>other</a:t>
            </a:r>
            <a:r>
              <a:rPr lang="de-CH" sz="1500" kern="0" dirty="0" smtClean="0"/>
              <a:t> </a:t>
            </a:r>
            <a:r>
              <a:rPr lang="de-CH" sz="1500" kern="0" dirty="0" err="1" smtClean="0"/>
              <a:t>databases</a:t>
            </a:r>
            <a:r>
              <a:rPr lang="de-CH" sz="1500" kern="0" dirty="0" smtClean="0"/>
              <a:t> </a:t>
            </a:r>
            <a:r>
              <a:rPr lang="de-CH" sz="1500" kern="0" dirty="0" err="1" smtClean="0"/>
              <a:t>containing</a:t>
            </a:r>
            <a:r>
              <a:rPr lang="de-CH" sz="1500" kern="0" dirty="0" smtClean="0"/>
              <a:t> </a:t>
            </a:r>
            <a:r>
              <a:rPr lang="de-CH" sz="1500" kern="0" dirty="0" err="1" smtClean="0"/>
              <a:t>climate</a:t>
            </a:r>
            <a:r>
              <a:rPr lang="de-CH" sz="1500" kern="0" dirty="0" smtClean="0"/>
              <a:t>, </a:t>
            </a:r>
            <a:r>
              <a:rPr lang="de-CH" sz="1500" kern="0" dirty="0" err="1" smtClean="0"/>
              <a:t>geographic</a:t>
            </a:r>
            <a:r>
              <a:rPr lang="de-CH" sz="1500" kern="0" dirty="0" smtClean="0"/>
              <a:t> </a:t>
            </a:r>
            <a:r>
              <a:rPr lang="de-CH" sz="1500" kern="0" dirty="0" err="1" smtClean="0"/>
              <a:t>or</a:t>
            </a:r>
            <a:r>
              <a:rPr lang="de-CH" sz="1500" kern="0" dirty="0" smtClean="0"/>
              <a:t> </a:t>
            </a:r>
            <a:r>
              <a:rPr lang="de-CH" sz="1500" kern="0" dirty="0" err="1" smtClean="0"/>
              <a:t>other</a:t>
            </a:r>
            <a:r>
              <a:rPr lang="de-CH" sz="1500" kern="0" dirty="0" smtClean="0"/>
              <a:t> GIS-</a:t>
            </a:r>
            <a:r>
              <a:rPr lang="de-CH" sz="1500" kern="0" dirty="0" err="1" smtClean="0"/>
              <a:t>based</a:t>
            </a:r>
            <a:r>
              <a:rPr lang="de-CH" sz="1500" kern="0" dirty="0" smtClean="0"/>
              <a:t> </a:t>
            </a:r>
            <a:r>
              <a:rPr lang="de-CH" sz="1500" kern="0" dirty="0" err="1" smtClean="0"/>
              <a:t>data</a:t>
            </a:r>
            <a:r>
              <a:rPr lang="de-CH" sz="1500" kern="0" dirty="0" smtClean="0"/>
              <a:t>.</a:t>
            </a:r>
            <a:endParaRPr lang="en-GB" sz="1500" kern="0" dirty="0"/>
          </a:p>
        </p:txBody>
      </p:sp>
      <p:sp>
        <p:nvSpPr>
          <p:cNvPr id="2" name="Rechteck 1"/>
          <p:cNvSpPr/>
          <p:nvPr/>
        </p:nvSpPr>
        <p:spPr>
          <a:xfrm>
            <a:off x="1249009" y="1285729"/>
            <a:ext cx="5553986" cy="1015663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r>
              <a:rPr lang="en-GB" b="1" kern="0" dirty="0">
                <a:solidFill>
                  <a:srgbClr val="FF6600"/>
                </a:solidFill>
              </a:rPr>
              <a:t>Feed </a:t>
            </a:r>
            <a:r>
              <a:rPr lang="en-GB" b="1" kern="0" dirty="0" smtClean="0">
                <a:solidFill>
                  <a:srgbClr val="FF6600"/>
                </a:solidFill>
              </a:rPr>
              <a:t>Basics on </a:t>
            </a:r>
            <a:endParaRPr lang="en-GB" b="1" kern="0" dirty="0">
              <a:solidFill>
                <a:srgbClr val="FF6600"/>
              </a:solidFill>
            </a:endParaRPr>
          </a:p>
          <a:p>
            <a:r>
              <a:rPr lang="en-GB" sz="1800" kern="0" dirty="0"/>
              <a:t>To produce a widely recognised reference platform for accurate and extensive feed information</a:t>
            </a:r>
          </a:p>
        </p:txBody>
      </p:sp>
      <p:grpSp>
        <p:nvGrpSpPr>
          <p:cNvPr id="5" name="Gruppieren 11"/>
          <p:cNvGrpSpPr/>
          <p:nvPr/>
        </p:nvGrpSpPr>
        <p:grpSpPr>
          <a:xfrm>
            <a:off x="3599727" y="698645"/>
            <a:ext cx="2596649" cy="1000177"/>
            <a:chOff x="512763" y="5509659"/>
            <a:chExt cx="6316664" cy="2298406"/>
          </a:xfrm>
        </p:grpSpPr>
        <p:pic>
          <p:nvPicPr>
            <p:cNvPr id="6" name="Picture 64" descr="C:\Users\alp-bom\AppData\Local\Microsoft\Windows\Temporary Internet Files\Content.IE5\2C6HLI26\MC900299491[1].w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524000" y="5868759"/>
              <a:ext cx="1762125" cy="1539242"/>
            </a:xfrm>
            <a:prstGeom prst="rect">
              <a:avLst/>
            </a:prstGeom>
            <a:noFill/>
          </p:spPr>
        </p:pic>
        <p:pic>
          <p:nvPicPr>
            <p:cNvPr id="7" name="Picture 65" descr="C:\Users\alp-bom\AppData\Local\Microsoft\Windows\Temporary Internet Files\Content.IE5\6THPXXBF\MC900299497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295651" y="5509659"/>
              <a:ext cx="2371725" cy="1947330"/>
            </a:xfrm>
            <a:prstGeom prst="rect">
              <a:avLst/>
            </a:prstGeom>
            <a:noFill/>
          </p:spPr>
        </p:pic>
        <p:pic>
          <p:nvPicPr>
            <p:cNvPr id="8" name="Picture 66" descr="C:\Users\alp-bom\AppData\Local\Microsoft\Windows\Temporary Internet Files\Content.IE5\QTDVIZ4C\MC900299501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2763" y="6448424"/>
              <a:ext cx="767197" cy="739775"/>
            </a:xfrm>
            <a:prstGeom prst="rect">
              <a:avLst/>
            </a:prstGeom>
            <a:noFill/>
          </p:spPr>
        </p:pic>
        <p:pic>
          <p:nvPicPr>
            <p:cNvPr id="9" name="Picture 63" descr="C:\Users\alp-bom\AppData\Local\Microsoft\Windows\Temporary Internet Files\Content.IE5\UJNO44FC\MC900299493[1].wm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495926" y="6203465"/>
              <a:ext cx="1333501" cy="1176819"/>
            </a:xfrm>
            <a:prstGeom prst="rect">
              <a:avLst/>
            </a:prstGeom>
            <a:noFill/>
          </p:spPr>
        </p:pic>
        <p:sp>
          <p:nvSpPr>
            <p:cNvPr id="10" name="Rechteck 9"/>
            <p:cNvSpPr/>
            <p:nvPr/>
          </p:nvSpPr>
          <p:spPr>
            <a:xfrm>
              <a:off x="978282" y="6828135"/>
              <a:ext cx="5528497" cy="9799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/>
              <a:r>
                <a:rPr lang="de-DE" b="1" cap="none" spc="0" dirty="0" smtClean="0">
                  <a:ln w="11430"/>
                  <a:solidFill>
                    <a:srgbClr val="FF6600"/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</a:rPr>
                <a:t>www.feedbase.ch</a:t>
              </a:r>
              <a:endParaRPr lang="de-DE" sz="5400" b="1" cap="none" spc="0" dirty="0">
                <a:ln w="11430"/>
                <a:solidFill>
                  <a:srgbClr val="FF66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48069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Outline</a:t>
            </a:r>
            <a:endParaRPr lang="en-US" sz="2600" dirty="0"/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Milestones </a:t>
            </a:r>
            <a:r>
              <a:rPr lang="en-US" dirty="0"/>
              <a:t>of </a:t>
            </a:r>
            <a:r>
              <a:rPr lang="en-US" dirty="0" smtClean="0"/>
              <a:t>the Swiss </a:t>
            </a:r>
            <a:r>
              <a:rPr lang="en-US" dirty="0"/>
              <a:t>Feed Database</a:t>
            </a:r>
          </a:p>
          <a:p>
            <a:r>
              <a:rPr lang="en-US" dirty="0"/>
              <a:t>Customer Segments and </a:t>
            </a:r>
            <a:r>
              <a:rPr lang="en-US" dirty="0" smtClean="0"/>
              <a:t>Benefit</a:t>
            </a:r>
            <a:endParaRPr lang="en-US" dirty="0"/>
          </a:p>
          <a:p>
            <a:r>
              <a:rPr lang="en-US" dirty="0"/>
              <a:t>Service P</a:t>
            </a:r>
            <a:r>
              <a:rPr lang="en-US" dirty="0" smtClean="0"/>
              <a:t>ackages</a:t>
            </a:r>
            <a:endParaRPr lang="en-US" dirty="0"/>
          </a:p>
          <a:p>
            <a:r>
              <a:rPr lang="en-US" dirty="0" smtClean="0"/>
              <a:t>Partners</a:t>
            </a:r>
            <a:endParaRPr lang="en-US" dirty="0"/>
          </a:p>
          <a:p>
            <a:r>
              <a:rPr lang="en-US" dirty="0" smtClean="0"/>
              <a:t>Budget</a:t>
            </a:r>
            <a:endParaRPr lang="en-US" dirty="0"/>
          </a:p>
          <a:p>
            <a:r>
              <a:rPr lang="en-US" dirty="0" smtClean="0"/>
              <a:t>Revenue</a:t>
            </a:r>
          </a:p>
          <a:p>
            <a:r>
              <a:rPr lang="en-US" dirty="0" smtClean="0"/>
              <a:t>Outlook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4"/>
          <p:cNvSpPr>
            <a:spLocks noGrp="1" noChangeArrowheads="1"/>
          </p:cNvSpPr>
          <p:nvPr>
            <p:ph type="title"/>
          </p:nvPr>
        </p:nvSpPr>
        <p:spPr>
          <a:xfrm>
            <a:off x="1296988" y="307976"/>
            <a:ext cx="7461250" cy="455350"/>
          </a:xfrm>
        </p:spPr>
        <p:txBody>
          <a:bodyPr/>
          <a:lstStyle/>
          <a:p>
            <a:r>
              <a:rPr lang="en-US" sz="2600" dirty="0" smtClean="0"/>
              <a:t>Milestones of Swiss Feed Database </a:t>
            </a:r>
            <a:r>
              <a:rPr lang="en-US" sz="2600" b="0" dirty="0" smtClean="0"/>
              <a:t>(1)</a:t>
            </a:r>
            <a:endParaRPr lang="en-US" sz="2600" b="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1154" y="1456517"/>
            <a:ext cx="1366633" cy="1576184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2089" y="3250167"/>
            <a:ext cx="1363649" cy="1500014"/>
          </a:xfrm>
          <a:prstGeom prst="rect">
            <a:avLst/>
          </a:prstGeom>
        </p:spPr>
      </p:pic>
      <p:sp>
        <p:nvSpPr>
          <p:cNvPr id="4" name="Rechteck 3"/>
          <p:cNvSpPr/>
          <p:nvPr/>
        </p:nvSpPr>
        <p:spPr>
          <a:xfrm>
            <a:off x="2818023" y="1041474"/>
            <a:ext cx="361458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Print versions of</a:t>
            </a:r>
            <a:br>
              <a:rPr lang="en-US" sz="2000" dirty="0" smtClean="0">
                <a:solidFill>
                  <a:srgbClr val="FF0000"/>
                </a:solidFill>
              </a:rPr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1600" dirty="0" smtClean="0"/>
              <a:t>Feed Recommendations and Nutritional Value </a:t>
            </a:r>
            <a:r>
              <a:rPr lang="en-US" sz="1600" dirty="0"/>
              <a:t>T</a:t>
            </a:r>
            <a:r>
              <a:rPr lang="en-US" sz="1600" dirty="0" smtClean="0"/>
              <a:t>ables of Ruminants</a:t>
            </a:r>
            <a:br>
              <a:rPr lang="en-US" sz="1600" dirty="0" smtClean="0"/>
            </a:br>
            <a:r>
              <a:rPr lang="en-US" sz="1600" dirty="0" smtClean="0">
                <a:solidFill>
                  <a:srgbClr val="006600"/>
                </a:solidFill>
              </a:rPr>
              <a:t>Green Book</a:t>
            </a:r>
          </a:p>
          <a:p>
            <a:endParaRPr lang="en-US" sz="1600" dirty="0"/>
          </a:p>
          <a:p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and</a:t>
            </a:r>
          </a:p>
          <a:p>
            <a:endParaRPr lang="en-US" sz="1600" dirty="0"/>
          </a:p>
          <a:p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Feed Recommendations and Nutritional Value Tables of Pigs</a:t>
            </a:r>
          </a:p>
          <a:p>
            <a:r>
              <a:rPr lang="en-US" sz="1600" dirty="0" smtClean="0">
                <a:solidFill>
                  <a:srgbClr val="B88C00"/>
                </a:solidFill>
              </a:rPr>
              <a:t>Yellow Book</a:t>
            </a:r>
            <a:endParaRPr lang="en-US" sz="1600" dirty="0">
              <a:solidFill>
                <a:srgbClr val="B88C00"/>
              </a:solidFill>
            </a:endParaRPr>
          </a:p>
        </p:txBody>
      </p:sp>
      <p:sp>
        <p:nvSpPr>
          <p:cNvPr id="7" name="Gestreifter Pfeil nach rechts 6"/>
          <p:cNvSpPr/>
          <p:nvPr/>
        </p:nvSpPr>
        <p:spPr bwMode="auto">
          <a:xfrm rot="5400000">
            <a:off x="86230" y="2739703"/>
            <a:ext cx="3732181" cy="457200"/>
          </a:xfrm>
          <a:prstGeom prst="stripedRightArrow">
            <a:avLst>
              <a:gd name="adj1" fmla="val 35542"/>
              <a:gd name="adj2" fmla="val 74096"/>
            </a:avLst>
          </a:prstGeom>
          <a:solidFill>
            <a:srgbClr val="006600">
              <a:alpha val="62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1439185" y="1758667"/>
            <a:ext cx="985915" cy="338554"/>
          </a:xfrm>
          <a:prstGeom prst="rect">
            <a:avLst/>
          </a:prstGeom>
          <a:solidFill>
            <a:srgbClr val="4B8B53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CH" sz="1600" dirty="0" smtClean="0"/>
              <a:t>1979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1439185" y="3669573"/>
            <a:ext cx="985915" cy="338554"/>
          </a:xfrm>
          <a:prstGeom prst="rect">
            <a:avLst/>
          </a:prstGeom>
          <a:solidFill>
            <a:srgbClr val="4B8B53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CH" sz="1600" dirty="0" smtClean="0"/>
              <a:t>1992/93</a:t>
            </a:r>
          </a:p>
        </p:txBody>
      </p:sp>
    </p:spTree>
    <p:extLst>
      <p:ext uri="{BB962C8B-B14F-4D97-AF65-F5344CB8AC3E}">
        <p14:creationId xmlns:p14="http://schemas.microsoft.com/office/powerpoint/2010/main" val="1223599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4"/>
          <p:cNvSpPr>
            <a:spLocks noGrp="1" noChangeArrowheads="1"/>
          </p:cNvSpPr>
          <p:nvPr>
            <p:ph type="title"/>
          </p:nvPr>
        </p:nvSpPr>
        <p:spPr>
          <a:xfrm>
            <a:off x="1296988" y="307976"/>
            <a:ext cx="7461250" cy="562358"/>
          </a:xfrm>
        </p:spPr>
        <p:txBody>
          <a:bodyPr/>
          <a:lstStyle/>
          <a:p>
            <a:r>
              <a:rPr lang="en-US" sz="2600" dirty="0"/>
              <a:t>Milestones of Swiss Feed Database </a:t>
            </a:r>
            <a:r>
              <a:rPr lang="en-US" sz="2600" b="0" dirty="0" smtClean="0"/>
              <a:t>(2)</a:t>
            </a:r>
            <a:r>
              <a:rPr lang="de-CH" sz="2600" dirty="0" smtClean="0"/>
              <a:t/>
            </a:r>
            <a:br>
              <a:rPr lang="de-CH" sz="2600" dirty="0" smtClean="0"/>
            </a:br>
            <a:endParaRPr lang="de-CH" sz="2600" dirty="0"/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245107" y="1822248"/>
            <a:ext cx="7461250" cy="98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de-CH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de-CH" sz="32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3010690" y="1620758"/>
            <a:ext cx="3875140" cy="32162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kern="0" dirty="0" smtClean="0"/>
              <a:t>Conception (Agroscope), Programming </a:t>
            </a:r>
            <a:br>
              <a:rPr lang="en-US" sz="1600" kern="0" dirty="0" smtClean="0"/>
            </a:br>
            <a:r>
              <a:rPr lang="en-US" sz="1600" kern="0" dirty="0" smtClean="0"/>
              <a:t>(ETHZ, Prof. H. </a:t>
            </a:r>
            <a:r>
              <a:rPr lang="en-US" sz="1600" kern="0" dirty="0" err="1" smtClean="0"/>
              <a:t>Hinterberger</a:t>
            </a:r>
            <a:r>
              <a:rPr lang="en-US" sz="1600" kern="0" dirty="0" smtClean="0"/>
              <a:t>)</a:t>
            </a:r>
          </a:p>
          <a:p>
            <a:r>
              <a:rPr lang="en-US" sz="1600" kern="0" dirty="0" smtClean="0"/>
              <a:t/>
            </a:r>
            <a:br>
              <a:rPr lang="en-US" sz="1600" kern="0" dirty="0" smtClean="0"/>
            </a:br>
            <a:r>
              <a:rPr lang="en-US" sz="1600" kern="0" dirty="0" smtClean="0"/>
              <a:t>Online publishing, German + French versions</a:t>
            </a:r>
          </a:p>
          <a:p>
            <a:endParaRPr lang="en-US" sz="1600" kern="0" dirty="0" smtClean="0"/>
          </a:p>
          <a:p>
            <a:r>
              <a:rPr lang="en-US" sz="1600" kern="0" dirty="0" smtClean="0"/>
              <a:t>Link to E-Feed learning tool </a:t>
            </a:r>
            <a:r>
              <a:rPr lang="en-US" sz="1300" kern="0" dirty="0" smtClean="0"/>
              <a:t>(feed catalogue with information to quality aspects and feeding restrictions – is used for lectures in feed science at veterinary and agronomic faculties)</a:t>
            </a:r>
            <a:endParaRPr lang="en-US" sz="1300" kern="0" dirty="0"/>
          </a:p>
          <a:p>
            <a:r>
              <a:rPr lang="en-US" sz="1600" kern="0" dirty="0" smtClean="0"/>
              <a:t/>
            </a:r>
            <a:br>
              <a:rPr lang="en-US" sz="1600" kern="0" dirty="0" smtClean="0"/>
            </a:br>
            <a:r>
              <a:rPr lang="en-US" sz="1600" kern="0" dirty="0" smtClean="0"/>
              <a:t>Online updating</a:t>
            </a:r>
          </a:p>
          <a:p>
            <a:endParaRPr lang="en-US" sz="2000" kern="0" dirty="0" smtClean="0"/>
          </a:p>
        </p:txBody>
      </p:sp>
      <p:sp>
        <p:nvSpPr>
          <p:cNvPr id="11" name="Gestreifter Pfeil nach rechts 10"/>
          <p:cNvSpPr/>
          <p:nvPr/>
        </p:nvSpPr>
        <p:spPr bwMode="auto">
          <a:xfrm rot="5400000">
            <a:off x="81352" y="3033894"/>
            <a:ext cx="3970720" cy="457200"/>
          </a:xfrm>
          <a:prstGeom prst="stripedRightArrow">
            <a:avLst>
              <a:gd name="adj1" fmla="val 35542"/>
              <a:gd name="adj2" fmla="val 74096"/>
            </a:avLst>
          </a:prstGeom>
          <a:gradFill flip="none" rotWithShape="1">
            <a:gsLst>
              <a:gs pos="0">
                <a:srgbClr val="FFC000"/>
              </a:gs>
              <a:gs pos="3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7200000" scaled="0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1426953" y="1741902"/>
            <a:ext cx="1279517" cy="33855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de-CH" sz="1600" dirty="0" smtClean="0"/>
              <a:t>2005 - 2007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1464018" y="2438193"/>
            <a:ext cx="1255741" cy="33855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CH" sz="1600" dirty="0" smtClean="0"/>
              <a:t>2007/2008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1450728" y="4227344"/>
            <a:ext cx="1279517" cy="33855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de-CH" sz="1600" dirty="0" smtClean="0"/>
              <a:t>2007 - 2013 </a:t>
            </a:r>
          </a:p>
        </p:txBody>
      </p:sp>
      <p:sp>
        <p:nvSpPr>
          <p:cNvPr id="3" name="Rechteck 2"/>
          <p:cNvSpPr/>
          <p:nvPr/>
        </p:nvSpPr>
        <p:spPr>
          <a:xfrm>
            <a:off x="6986996" y="2408695"/>
            <a:ext cx="1833199" cy="1600438"/>
          </a:xfrm>
          <a:prstGeom prst="rect">
            <a:avLst/>
          </a:prstGeom>
          <a:solidFill>
            <a:srgbClr val="C00000">
              <a:alpha val="26000"/>
            </a:srgbClr>
          </a:solidFill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en-US" sz="1400" kern="0" dirty="0" smtClean="0">
                <a:solidFill>
                  <a:srgbClr val="C00000"/>
                </a:solidFill>
              </a:rPr>
              <a:t>Nutrient and nutritive values for more than 600 raw materials and roughage for ruminants, pigs, horses and poultry (</a:t>
            </a:r>
            <a:r>
              <a:rPr lang="en-US" sz="1400" kern="0" dirty="0">
                <a:solidFill>
                  <a:srgbClr val="C00000"/>
                </a:solidFill>
              </a:rPr>
              <a:t>mean values) </a:t>
            </a:r>
            <a:endParaRPr lang="de-CH" sz="1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4"/>
          <p:cNvSpPr>
            <a:spLocks noGrp="1" noChangeArrowheads="1"/>
          </p:cNvSpPr>
          <p:nvPr>
            <p:ph type="title"/>
          </p:nvPr>
        </p:nvSpPr>
        <p:spPr>
          <a:xfrm>
            <a:off x="1296988" y="307976"/>
            <a:ext cx="7461250" cy="562358"/>
          </a:xfrm>
        </p:spPr>
        <p:txBody>
          <a:bodyPr/>
          <a:lstStyle/>
          <a:p>
            <a:r>
              <a:rPr lang="en-US" sz="2600" dirty="0"/>
              <a:t>Milestones of Swiss Feed Database </a:t>
            </a:r>
            <a:r>
              <a:rPr lang="en-US" sz="2600" b="0" dirty="0" smtClean="0"/>
              <a:t>(3)</a:t>
            </a:r>
            <a:r>
              <a:rPr lang="de-CH" sz="2600" dirty="0" smtClean="0"/>
              <a:t/>
            </a:r>
            <a:br>
              <a:rPr lang="de-CH" sz="2600" dirty="0" smtClean="0"/>
            </a:br>
            <a:endParaRPr lang="de-CH" sz="2600" dirty="0"/>
          </a:p>
        </p:txBody>
      </p:sp>
      <p:sp>
        <p:nvSpPr>
          <p:cNvPr id="10" name="Textfeld 9"/>
          <p:cNvSpPr txBox="1"/>
          <p:nvPr/>
        </p:nvSpPr>
        <p:spPr>
          <a:xfrm>
            <a:off x="2891419" y="1541072"/>
            <a:ext cx="393006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kern="0" dirty="0" smtClean="0"/>
          </a:p>
          <a:p>
            <a:r>
              <a:rPr lang="en-US" sz="1600" kern="0" dirty="0" smtClean="0"/>
              <a:t>Managing Time-Varying Measurement Sets in Databases (TAMEUS)</a:t>
            </a:r>
            <a:endParaRPr lang="de-CH" sz="1600" dirty="0"/>
          </a:p>
        </p:txBody>
      </p:sp>
      <p:pic>
        <p:nvPicPr>
          <p:cNvPr id="7" name="Picture 2" descr="P:\Uni ZH FMDB\Admin\DBTG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23446" y="2611950"/>
            <a:ext cx="529127" cy="465206"/>
          </a:xfrm>
          <a:prstGeom prst="rect">
            <a:avLst/>
          </a:prstGeom>
          <a:noFill/>
        </p:spPr>
      </p:pic>
      <p:sp>
        <p:nvSpPr>
          <p:cNvPr id="17" name="Rechteck 16"/>
          <p:cNvSpPr/>
          <p:nvPr/>
        </p:nvSpPr>
        <p:spPr>
          <a:xfrm>
            <a:off x="3611320" y="2568912"/>
            <a:ext cx="3090893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fr-CH" sz="1200" dirty="0" err="1" smtClean="0"/>
              <a:t>Database</a:t>
            </a:r>
            <a:r>
              <a:rPr lang="fr-CH" sz="1200" dirty="0" smtClean="0"/>
              <a:t> </a:t>
            </a:r>
            <a:r>
              <a:rPr lang="fr-CH" sz="1200" dirty="0" err="1" smtClean="0"/>
              <a:t>Technology</a:t>
            </a:r>
            <a:r>
              <a:rPr lang="fr-CH" sz="1200" dirty="0" smtClean="0"/>
              <a:t> </a:t>
            </a:r>
            <a:r>
              <a:rPr lang="fr-CH" sz="1200" dirty="0" err="1" smtClean="0"/>
              <a:t>Research</a:t>
            </a:r>
            <a:r>
              <a:rPr lang="fr-CH" sz="1200" dirty="0" smtClean="0"/>
              <a:t> Group,</a:t>
            </a:r>
          </a:p>
          <a:p>
            <a:pPr>
              <a:lnSpc>
                <a:spcPct val="90000"/>
              </a:lnSpc>
            </a:pPr>
            <a:r>
              <a:rPr lang="fr-CH" sz="1200" dirty="0" err="1" smtClean="0"/>
              <a:t>University</a:t>
            </a:r>
            <a:r>
              <a:rPr lang="fr-CH" sz="1200" dirty="0" smtClean="0"/>
              <a:t> Zürich</a:t>
            </a:r>
          </a:p>
          <a:p>
            <a:pPr>
              <a:lnSpc>
                <a:spcPct val="90000"/>
              </a:lnSpc>
            </a:pPr>
            <a:r>
              <a:rPr lang="fr-CH" sz="1200" dirty="0" smtClean="0"/>
              <a:t>Prof. M. </a:t>
            </a:r>
            <a:r>
              <a:rPr lang="fr-CH" sz="1200" dirty="0" err="1" smtClean="0"/>
              <a:t>Böhlen</a:t>
            </a:r>
            <a:r>
              <a:rPr lang="fr-CH" sz="1200" dirty="0" smtClean="0"/>
              <a:t>, Dr A. </a:t>
            </a:r>
            <a:r>
              <a:rPr lang="fr-CH" sz="1200" dirty="0" err="1" smtClean="0"/>
              <a:t>Taliun</a:t>
            </a:r>
            <a:r>
              <a:rPr lang="fr-CH" sz="1200" dirty="0" smtClean="0"/>
              <a:t>, F. </a:t>
            </a:r>
            <a:r>
              <a:rPr lang="fr-CH" sz="1200" dirty="0" err="1" smtClean="0"/>
              <a:t>Cafagna</a:t>
            </a:r>
            <a:endParaRPr lang="fr-CH" sz="12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9836" y="1553797"/>
            <a:ext cx="1895475" cy="295275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2959836" y="3663796"/>
            <a:ext cx="3526928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kern="0" dirty="0"/>
              <a:t>Online </a:t>
            </a:r>
            <a:r>
              <a:rPr lang="en-US" sz="1600" kern="0" dirty="0" err="1" smtClean="0"/>
              <a:t>updatings</a:t>
            </a:r>
            <a:endParaRPr lang="en-US" sz="1600" kern="0" dirty="0" smtClean="0"/>
          </a:p>
          <a:p>
            <a:endParaRPr lang="en-US" sz="1600" kern="0" dirty="0"/>
          </a:p>
          <a:p>
            <a:endParaRPr lang="en-US" sz="1600" kern="0" dirty="0" smtClean="0"/>
          </a:p>
          <a:p>
            <a:r>
              <a:rPr lang="en-US" sz="1600" kern="0" dirty="0" smtClean="0"/>
              <a:t>Further development… (see outlook)</a:t>
            </a:r>
            <a:endParaRPr lang="de-CH" sz="1600" dirty="0"/>
          </a:p>
        </p:txBody>
      </p:sp>
      <p:grpSp>
        <p:nvGrpSpPr>
          <p:cNvPr id="4" name="Gruppieren 3"/>
          <p:cNvGrpSpPr/>
          <p:nvPr/>
        </p:nvGrpSpPr>
        <p:grpSpPr>
          <a:xfrm>
            <a:off x="1358115" y="1405905"/>
            <a:ext cx="1279518" cy="3781611"/>
            <a:chOff x="1445576" y="1405905"/>
            <a:chExt cx="1279518" cy="3781611"/>
          </a:xfrm>
        </p:grpSpPr>
        <p:sp>
          <p:nvSpPr>
            <p:cNvPr id="11" name="Gestreifter Pfeil nach rechts 10"/>
            <p:cNvSpPr/>
            <p:nvPr/>
          </p:nvSpPr>
          <p:spPr bwMode="auto">
            <a:xfrm rot="5400000">
              <a:off x="175906" y="3068111"/>
              <a:ext cx="3781611" cy="457200"/>
            </a:xfrm>
            <a:prstGeom prst="stripedRightArrow">
              <a:avLst>
                <a:gd name="adj1" fmla="val 35542"/>
                <a:gd name="adj2" fmla="val 74096"/>
              </a:avLst>
            </a:prstGeom>
            <a:gradFill flip="none" rotWithShape="1">
              <a:gsLst>
                <a:gs pos="0">
                  <a:srgbClr val="FFC000"/>
                </a:gs>
                <a:gs pos="95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7200000" scaled="0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1445577" y="1987348"/>
              <a:ext cx="1279517" cy="338554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rtlCol="0">
              <a:spAutoFit/>
            </a:bodyPr>
            <a:lstStyle/>
            <a:p>
              <a:r>
                <a:rPr lang="de-CH" sz="1600" dirty="0" smtClean="0"/>
                <a:t>2011 - 2014</a:t>
              </a:r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1445576" y="3655962"/>
              <a:ext cx="1279517" cy="338554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rtlCol="0">
              <a:spAutoFit/>
            </a:bodyPr>
            <a:lstStyle/>
            <a:p>
              <a:r>
                <a:rPr lang="de-CH" sz="1600" dirty="0" smtClean="0"/>
                <a:t>2013 -</a:t>
              </a:r>
            </a:p>
          </p:txBody>
        </p:sp>
      </p:grpSp>
      <p:sp>
        <p:nvSpPr>
          <p:cNvPr id="19" name="Rechteck 18"/>
          <p:cNvSpPr/>
          <p:nvPr/>
        </p:nvSpPr>
        <p:spPr>
          <a:xfrm>
            <a:off x="6757875" y="1614426"/>
            <a:ext cx="1948804" cy="2462213"/>
          </a:xfrm>
          <a:prstGeom prst="rect">
            <a:avLst/>
          </a:prstGeom>
          <a:solidFill>
            <a:srgbClr val="C00000">
              <a:alpha val="26000"/>
            </a:srgbClr>
          </a:solidFill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marL="182563" indent="-182563"/>
            <a:r>
              <a:rPr lang="en-US" sz="1400" kern="0" dirty="0" smtClean="0">
                <a:solidFill>
                  <a:srgbClr val="C00000"/>
                </a:solidFill>
              </a:rPr>
              <a:t>Data Warehouse:</a:t>
            </a:r>
          </a:p>
          <a:p>
            <a:pPr marL="119063" indent="-119063"/>
            <a:r>
              <a:rPr lang="en-US" sz="1400" kern="0" dirty="0" smtClean="0">
                <a:solidFill>
                  <a:srgbClr val="C00000"/>
                </a:solidFill>
              </a:rPr>
              <a:t>- detailed and aggregated feeding values</a:t>
            </a:r>
          </a:p>
          <a:p>
            <a:pPr marL="119063" indent="-119063"/>
            <a:r>
              <a:rPr lang="en-US" sz="1400" kern="0" dirty="0" smtClean="0">
                <a:solidFill>
                  <a:srgbClr val="C00000"/>
                </a:solidFill>
              </a:rPr>
              <a:t>- geographical, temporal, biological and technical information</a:t>
            </a:r>
          </a:p>
          <a:p>
            <a:pPr marL="119063" indent="-119063"/>
            <a:r>
              <a:rPr lang="en-US" sz="1400" kern="0" dirty="0" smtClean="0">
                <a:solidFill>
                  <a:srgbClr val="C00000"/>
                </a:solidFill>
              </a:rPr>
              <a:t>- Visualizations on Google Maps and multiple charts</a:t>
            </a:r>
            <a:endParaRPr lang="en-US" sz="1400" kern="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9652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4"/>
          <p:cNvSpPr>
            <a:spLocks noGrp="1" noChangeArrowheads="1"/>
          </p:cNvSpPr>
          <p:nvPr>
            <p:ph type="title"/>
          </p:nvPr>
        </p:nvSpPr>
        <p:spPr>
          <a:xfrm>
            <a:off x="1296988" y="307976"/>
            <a:ext cx="7461250" cy="562358"/>
          </a:xfrm>
        </p:spPr>
        <p:txBody>
          <a:bodyPr/>
          <a:lstStyle/>
          <a:p>
            <a:r>
              <a:rPr lang="en-US" sz="2600" dirty="0" smtClean="0"/>
              <a:t>Customer Segments and Benefit</a:t>
            </a:r>
            <a:r>
              <a:rPr lang="de-CH" dirty="0" smtClean="0"/>
              <a:t/>
            </a:r>
            <a:br>
              <a:rPr lang="de-CH" dirty="0" smtClean="0"/>
            </a:br>
            <a:endParaRPr lang="de-CH" dirty="0"/>
          </a:p>
        </p:txBody>
      </p:sp>
      <p:sp>
        <p:nvSpPr>
          <p:cNvPr id="10" name="Textfeld 9"/>
          <p:cNvSpPr txBox="1"/>
          <p:nvPr/>
        </p:nvSpPr>
        <p:spPr>
          <a:xfrm>
            <a:off x="1269353" y="1109218"/>
            <a:ext cx="20542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kern="0" dirty="0" smtClean="0">
                <a:solidFill>
                  <a:srgbClr val="C00000"/>
                </a:solidFill>
              </a:rPr>
              <a:t>Individual farmers</a:t>
            </a:r>
          </a:p>
          <a:p>
            <a:r>
              <a:rPr lang="en-US" sz="1600" b="1" kern="0" dirty="0" smtClean="0">
                <a:solidFill>
                  <a:srgbClr val="C00000"/>
                </a:solidFill>
              </a:rPr>
              <a:t>Feed industry</a:t>
            </a:r>
          </a:p>
          <a:p>
            <a:r>
              <a:rPr lang="en-US" sz="1600" b="1" kern="0" dirty="0" smtClean="0">
                <a:solidFill>
                  <a:srgbClr val="C00000"/>
                </a:solidFill>
              </a:rPr>
              <a:t>Extension services</a:t>
            </a:r>
            <a:endParaRPr lang="de-CH" sz="1600" b="1" dirty="0">
              <a:solidFill>
                <a:srgbClr val="C00000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3457208" y="1110547"/>
            <a:ext cx="511429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kern="0" dirty="0"/>
              <a:t>R</a:t>
            </a:r>
            <a:r>
              <a:rPr lang="en-GB" sz="1400" b="1" kern="0" dirty="0" smtClean="0"/>
              <a:t>equire </a:t>
            </a:r>
            <a:r>
              <a:rPr lang="en-GB" sz="1400" b="1" kern="0" dirty="0"/>
              <a:t>sortable table </a:t>
            </a:r>
            <a:r>
              <a:rPr lang="en-GB" sz="1400" b="1" kern="0" dirty="0" smtClean="0"/>
              <a:t>with </a:t>
            </a:r>
            <a:r>
              <a:rPr lang="en-GB" sz="1400" b="1" kern="0" dirty="0"/>
              <a:t>up-to-date aggregated </a:t>
            </a:r>
            <a:r>
              <a:rPr lang="en-GB" sz="1400" b="1" kern="0" dirty="0" smtClean="0"/>
              <a:t>nutrient contents for calculating feeding plans and nutrient balance sheets</a:t>
            </a:r>
          </a:p>
          <a:p>
            <a:pPr marL="285750" indent="-285750">
              <a:buFont typeface="Wingdings"/>
              <a:buChar char="à"/>
            </a:pPr>
            <a:r>
              <a:rPr lang="en-GB" sz="1400" kern="0" dirty="0">
                <a:solidFill>
                  <a:srgbClr val="006600"/>
                </a:solidFill>
                <a:sym typeface="Wingdings" pitchFamily="2" charset="2"/>
              </a:rPr>
              <a:t>s</a:t>
            </a:r>
            <a:r>
              <a:rPr lang="en-GB" sz="1400" kern="0" dirty="0" smtClean="0">
                <a:solidFill>
                  <a:srgbClr val="006600"/>
                </a:solidFill>
                <a:sym typeface="Wingdings" pitchFamily="2" charset="2"/>
              </a:rPr>
              <a:t>ave time and costs (analysis and feed)</a:t>
            </a:r>
          </a:p>
          <a:p>
            <a:pPr marL="285750" indent="-285750">
              <a:buFont typeface="Wingdings"/>
              <a:buChar char="à"/>
            </a:pPr>
            <a:r>
              <a:rPr lang="en-GB" sz="1400" kern="0" dirty="0">
                <a:solidFill>
                  <a:srgbClr val="006600"/>
                </a:solidFill>
                <a:sym typeface="Wingdings" pitchFamily="2" charset="2"/>
              </a:rPr>
              <a:t>p</a:t>
            </a:r>
            <a:r>
              <a:rPr lang="en-GB" sz="1400" kern="0" dirty="0" smtClean="0">
                <a:solidFill>
                  <a:srgbClr val="006600"/>
                </a:solidFill>
                <a:sym typeface="Wingdings" pitchFamily="2" charset="2"/>
              </a:rPr>
              <a:t>rotecting environment</a:t>
            </a:r>
          </a:p>
          <a:p>
            <a:pPr marL="285750" indent="-285750">
              <a:buFont typeface="Wingdings"/>
              <a:buChar char="à"/>
            </a:pPr>
            <a:r>
              <a:rPr lang="en-GB" sz="1400" kern="0" smtClean="0">
                <a:solidFill>
                  <a:srgbClr val="006600"/>
                </a:solidFill>
                <a:sym typeface="Wingdings" pitchFamily="2" charset="2"/>
              </a:rPr>
              <a:t>monitoring </a:t>
            </a:r>
            <a:r>
              <a:rPr lang="en-GB" sz="1400" kern="0" dirty="0" smtClean="0">
                <a:solidFill>
                  <a:srgbClr val="006600"/>
                </a:solidFill>
                <a:sym typeface="Wingdings" pitchFamily="2" charset="2"/>
              </a:rPr>
              <a:t>of the feeding value</a:t>
            </a:r>
            <a:endParaRPr lang="de-CH" sz="1400" kern="0" dirty="0">
              <a:solidFill>
                <a:srgbClr val="006600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1261402" y="2627196"/>
            <a:ext cx="20542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kern="0" dirty="0" smtClean="0">
                <a:solidFill>
                  <a:srgbClr val="C00000"/>
                </a:solidFill>
              </a:rPr>
              <a:t>Education and governmental organizations</a:t>
            </a:r>
            <a:endParaRPr lang="de-CH" sz="1600" b="1" dirty="0">
              <a:solidFill>
                <a:srgbClr val="C00000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3457207" y="2637453"/>
            <a:ext cx="511429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kern="0" dirty="0" smtClean="0"/>
              <a:t>Use it for teaching/daily work </a:t>
            </a:r>
          </a:p>
          <a:p>
            <a:pPr marL="285750" indent="-285750">
              <a:buFont typeface="Wingdings"/>
              <a:buChar char="à"/>
            </a:pPr>
            <a:r>
              <a:rPr lang="en-GB" sz="1400" kern="0" dirty="0" smtClean="0">
                <a:solidFill>
                  <a:srgbClr val="006600"/>
                </a:solidFill>
                <a:sym typeface="Wingdings" pitchFamily="2" charset="2"/>
              </a:rPr>
              <a:t>benefit </a:t>
            </a:r>
            <a:r>
              <a:rPr lang="en-GB" sz="1400" kern="0" dirty="0">
                <a:solidFill>
                  <a:srgbClr val="006600"/>
                </a:solidFill>
                <a:sym typeface="Wingdings" pitchFamily="2" charset="2"/>
              </a:rPr>
              <a:t>from an intuitive and simple </a:t>
            </a:r>
            <a:r>
              <a:rPr lang="en-GB" sz="1400" kern="0" dirty="0" smtClean="0">
                <a:solidFill>
                  <a:srgbClr val="006600"/>
                </a:solidFill>
                <a:sym typeface="Wingdings" pitchFamily="2" charset="2"/>
              </a:rPr>
              <a:t>navigation</a:t>
            </a:r>
          </a:p>
          <a:p>
            <a:pPr marL="285750" indent="-285750">
              <a:buFont typeface="Wingdings"/>
              <a:buChar char="à"/>
            </a:pPr>
            <a:r>
              <a:rPr lang="en-GB" sz="1400" kern="0" dirty="0" smtClean="0">
                <a:solidFill>
                  <a:srgbClr val="006600"/>
                </a:solidFill>
                <a:sym typeface="Wingdings" pitchFamily="2" charset="2"/>
              </a:rPr>
              <a:t>up-to-date feed data</a:t>
            </a:r>
          </a:p>
          <a:p>
            <a:pPr marL="285750" indent="-285750">
              <a:buFont typeface="Wingdings"/>
              <a:buChar char="à"/>
            </a:pPr>
            <a:r>
              <a:rPr lang="en-GB" sz="1400" kern="0" dirty="0" smtClean="0">
                <a:solidFill>
                  <a:srgbClr val="006600"/>
                </a:solidFill>
                <a:sym typeface="Wingdings" pitchFamily="2" charset="2"/>
              </a:rPr>
              <a:t>information platform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1254782" y="3789373"/>
            <a:ext cx="20542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kern="0" dirty="0" smtClean="0">
                <a:solidFill>
                  <a:srgbClr val="C00000"/>
                </a:solidFill>
              </a:rPr>
              <a:t>Agricultural research</a:t>
            </a:r>
            <a:endParaRPr lang="de-CH" sz="1600" b="1" dirty="0">
              <a:solidFill>
                <a:srgbClr val="C00000"/>
              </a:solidFill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3450587" y="3799630"/>
            <a:ext cx="5114297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kern="0" dirty="0"/>
              <a:t>I</a:t>
            </a:r>
            <a:r>
              <a:rPr lang="en-GB" sz="1400" b="1" kern="0" dirty="0" smtClean="0"/>
              <a:t>s </a:t>
            </a:r>
            <a:r>
              <a:rPr lang="en-GB" sz="1400" b="1" kern="0" dirty="0"/>
              <a:t>interested in detailed information enhanced </a:t>
            </a:r>
            <a:r>
              <a:rPr lang="en-GB" sz="1400" b="1" kern="0" dirty="0" smtClean="0"/>
              <a:t>by </a:t>
            </a:r>
            <a:r>
              <a:rPr lang="en-GB" sz="1400" b="1" kern="0" dirty="0"/>
              <a:t>charts, maps, statistics and search refinement </a:t>
            </a:r>
          </a:p>
          <a:p>
            <a:r>
              <a:rPr lang="en-GB" sz="1400" kern="0" dirty="0" smtClean="0">
                <a:solidFill>
                  <a:srgbClr val="006600"/>
                </a:solidFill>
                <a:sym typeface="Wingdings" pitchFamily="2" charset="2"/>
              </a:rPr>
              <a:t>  data history</a:t>
            </a:r>
          </a:p>
          <a:p>
            <a:r>
              <a:rPr lang="en-GB" sz="1400" kern="0" dirty="0" smtClean="0">
                <a:solidFill>
                  <a:srgbClr val="006600"/>
                </a:solidFill>
                <a:sym typeface="Wingdings" pitchFamily="2" charset="2"/>
              </a:rPr>
              <a:t>  trend analysis</a:t>
            </a:r>
          </a:p>
          <a:p>
            <a:pPr marL="285750" indent="-285750">
              <a:buFont typeface="Wingdings"/>
              <a:buChar char="à"/>
            </a:pPr>
            <a:r>
              <a:rPr lang="en-GB" sz="1400" kern="0" dirty="0">
                <a:solidFill>
                  <a:srgbClr val="006600"/>
                </a:solidFill>
                <a:sym typeface="Wingdings" pitchFamily="2" charset="2"/>
              </a:rPr>
              <a:t>c</a:t>
            </a:r>
            <a:r>
              <a:rPr lang="en-GB" sz="1400" kern="0" dirty="0" smtClean="0">
                <a:solidFill>
                  <a:srgbClr val="006600"/>
                </a:solidFill>
                <a:sym typeface="Wingdings" pitchFamily="2" charset="2"/>
              </a:rPr>
              <a:t>orrelations between nutrients</a:t>
            </a:r>
          </a:p>
          <a:p>
            <a:pPr marL="285750" indent="-285750">
              <a:buFont typeface="Wingdings"/>
              <a:buChar char="à"/>
            </a:pPr>
            <a:r>
              <a:rPr lang="en-GB" sz="1400" kern="0" dirty="0">
                <a:solidFill>
                  <a:srgbClr val="006600"/>
                </a:solidFill>
                <a:sym typeface="Wingdings" pitchFamily="2" charset="2"/>
              </a:rPr>
              <a:t>p</a:t>
            </a:r>
            <a:r>
              <a:rPr lang="en-GB" sz="1400" kern="0" dirty="0" smtClean="0">
                <a:solidFill>
                  <a:srgbClr val="006600"/>
                </a:solidFill>
                <a:sym typeface="Wingdings" pitchFamily="2" charset="2"/>
              </a:rPr>
              <a:t>attern recognition</a:t>
            </a:r>
          </a:p>
          <a:p>
            <a:pPr marL="285750" indent="-285750">
              <a:buFont typeface="Wingdings"/>
              <a:buChar char="à"/>
            </a:pPr>
            <a:r>
              <a:rPr lang="en-GB" sz="1400" kern="0" dirty="0">
                <a:solidFill>
                  <a:srgbClr val="006600"/>
                </a:solidFill>
                <a:sym typeface="Wingdings" pitchFamily="2" charset="2"/>
              </a:rPr>
              <a:t>m</a:t>
            </a:r>
            <a:r>
              <a:rPr lang="en-GB" sz="1400" kern="0" dirty="0" smtClean="0">
                <a:solidFill>
                  <a:srgbClr val="006600"/>
                </a:solidFill>
                <a:sym typeface="Wingdings" pitchFamily="2" charset="2"/>
              </a:rPr>
              <a:t>onitoring of ecologically relevant parameters</a:t>
            </a:r>
          </a:p>
        </p:txBody>
      </p:sp>
    </p:spTree>
    <p:extLst>
      <p:ext uri="{BB962C8B-B14F-4D97-AF65-F5344CB8AC3E}">
        <p14:creationId xmlns:p14="http://schemas.microsoft.com/office/powerpoint/2010/main" val="3287374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4"/>
          <p:cNvSpPr>
            <a:spLocks noGrp="1" noChangeArrowheads="1"/>
          </p:cNvSpPr>
          <p:nvPr>
            <p:ph type="title"/>
          </p:nvPr>
        </p:nvSpPr>
        <p:spPr>
          <a:xfrm>
            <a:off x="1296988" y="307976"/>
            <a:ext cx="7461250" cy="562358"/>
          </a:xfrm>
        </p:spPr>
        <p:txBody>
          <a:bodyPr/>
          <a:lstStyle/>
          <a:p>
            <a:r>
              <a:rPr lang="en-US" sz="2600" dirty="0" smtClean="0"/>
              <a:t>Service Packages</a:t>
            </a:r>
            <a:r>
              <a:rPr lang="de-CH" sz="2600" dirty="0" smtClean="0"/>
              <a:t/>
            </a:r>
            <a:br>
              <a:rPr lang="de-CH" sz="2600" dirty="0" smtClean="0"/>
            </a:br>
            <a:endParaRPr lang="de-CH" sz="2600" dirty="0"/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7024089"/>
              </p:ext>
            </p:extLst>
          </p:nvPr>
        </p:nvGraphicFramePr>
        <p:xfrm>
          <a:off x="1353793" y="1210754"/>
          <a:ext cx="6597510" cy="382096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766847"/>
                <a:gridCol w="1288111"/>
                <a:gridCol w="1542552"/>
              </a:tblGrid>
              <a:tr h="777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dirty="0">
                          <a:effectLst/>
                        </a:rPr>
                        <a:t> </a:t>
                      </a:r>
                      <a:endParaRPr lang="de-CH" sz="11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6300" marR="66300" marT="0" marB="0">
                    <a:solidFill>
                      <a:srgbClr val="CC000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200" dirty="0">
                          <a:effectLst/>
                        </a:rPr>
                        <a:t>Open </a:t>
                      </a:r>
                      <a:r>
                        <a:rPr lang="de-CH" sz="1200" dirty="0" err="1">
                          <a:effectLst/>
                        </a:rPr>
                        <a:t>access</a:t>
                      </a:r>
                      <a:endParaRPr lang="de-CH" sz="12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6300" marR="66300" marT="0" marB="0" anchor="ctr">
                    <a:solidFill>
                      <a:srgbClr val="77C66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Password </a:t>
                      </a:r>
                      <a:r>
                        <a:rPr lang="en-US" sz="1200" dirty="0" smtClean="0">
                          <a:effectLst/>
                        </a:rPr>
                        <a:t>protected</a:t>
                      </a:r>
                      <a:br>
                        <a:rPr lang="en-US" sz="1200" dirty="0" smtClean="0">
                          <a:effectLst/>
                        </a:rPr>
                      </a:br>
                      <a:r>
                        <a:rPr lang="en-US" sz="1200" dirty="0" smtClean="0">
                          <a:effectLst/>
                        </a:rPr>
                        <a:t>paying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</a:rPr>
                        <a:t>CHF 150/year</a:t>
                      </a:r>
                    </a:p>
                  </a:txBody>
                  <a:tcPr marL="66300" marR="66300" marT="0" marB="0" anchor="ctr">
                    <a:solidFill>
                      <a:srgbClr val="77C66C"/>
                    </a:solidFill>
                  </a:tcPr>
                </a:tc>
              </a:tr>
              <a:tr h="3388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 Queries </a:t>
                      </a:r>
                      <a:r>
                        <a:rPr lang="en-US" sz="1200" dirty="0">
                          <a:effectLst/>
                        </a:rPr>
                        <a:t>on aggregated data</a:t>
                      </a:r>
                      <a:endParaRPr lang="de-CH" sz="12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6300" marR="66300" marT="0" marB="0">
                    <a:solidFill>
                      <a:srgbClr val="CC000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√</a:t>
                      </a:r>
                      <a:endParaRPr lang="de-CH" sz="1200" b="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6300" marR="66300" marT="0" marB="0">
                    <a:solidFill>
                      <a:srgbClr val="008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√</a:t>
                      </a:r>
                      <a:endParaRPr lang="de-CH" sz="12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6300" marR="66300" marT="0" marB="0">
                    <a:solidFill>
                      <a:srgbClr val="008000">
                        <a:alpha val="30196"/>
                      </a:srgbClr>
                    </a:solidFill>
                  </a:tcPr>
                </a:tc>
              </a:tr>
              <a:tr h="1694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 E-Feed </a:t>
                      </a:r>
                      <a:r>
                        <a:rPr lang="en-US" sz="1200" dirty="0">
                          <a:effectLst/>
                        </a:rPr>
                        <a:t>C</a:t>
                      </a:r>
                      <a:r>
                        <a:rPr lang="en-US" sz="1200" dirty="0" smtClean="0">
                          <a:effectLst/>
                        </a:rPr>
                        <a:t>atalogue</a:t>
                      </a:r>
                      <a:endParaRPr lang="de-CH" sz="12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6300" marR="66300" marT="0" marB="0">
                    <a:solidFill>
                      <a:srgbClr val="CC000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√</a:t>
                      </a:r>
                      <a:endParaRPr lang="de-CH" sz="1200" b="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6300" marR="66300" marT="0" marB="0">
                    <a:solidFill>
                      <a:srgbClr val="008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√</a:t>
                      </a:r>
                      <a:endParaRPr lang="de-CH" sz="12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6300" marR="66300" marT="0" marB="0">
                    <a:solidFill>
                      <a:srgbClr val="008000">
                        <a:alpha val="30196"/>
                      </a:srgbClr>
                    </a:solidFill>
                  </a:tcPr>
                </a:tc>
              </a:tr>
              <a:tr h="4405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 Queries </a:t>
                      </a:r>
                      <a:r>
                        <a:rPr lang="en-US" sz="1200" dirty="0">
                          <a:effectLst/>
                        </a:rPr>
                        <a:t>on hay survey </a:t>
                      </a:r>
                      <a:r>
                        <a:rPr lang="en-US" sz="1000" dirty="0">
                          <a:effectLst/>
                        </a:rPr>
                        <a:t>(without possibility to </a:t>
                      </a:r>
                      <a:r>
                        <a:rPr lang="en-US" sz="1000" dirty="0" smtClean="0">
                          <a:effectLst/>
                        </a:rPr>
                        <a:t> </a:t>
                      </a:r>
                      <a:br>
                        <a:rPr lang="en-US" sz="1000" dirty="0" smtClean="0">
                          <a:effectLst/>
                        </a:rPr>
                      </a:br>
                      <a:r>
                        <a:rPr lang="en-US" sz="1000" dirty="0" smtClean="0">
                          <a:effectLst/>
                        </a:rPr>
                        <a:t> download </a:t>
                      </a:r>
                      <a:r>
                        <a:rPr lang="en-US" sz="1000" dirty="0">
                          <a:effectLst/>
                        </a:rPr>
                        <a:t>detailed data)</a:t>
                      </a:r>
                      <a:endParaRPr lang="de-CH" sz="10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6300" marR="66300" marT="0" marB="0">
                    <a:solidFill>
                      <a:srgbClr val="CC000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√</a:t>
                      </a:r>
                      <a:endParaRPr lang="de-CH" sz="1200" b="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6300" marR="66300" marT="0" marB="0">
                    <a:solidFill>
                      <a:srgbClr val="008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√</a:t>
                      </a:r>
                      <a:endParaRPr lang="de-CH" sz="12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6300" marR="66300" marT="0" marB="0">
                    <a:solidFill>
                      <a:srgbClr val="008000">
                        <a:alpha val="30196"/>
                      </a:srgbClr>
                    </a:solidFill>
                  </a:tcPr>
                </a:tc>
              </a:tr>
              <a:tr h="4405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 Detailed </a:t>
                      </a:r>
                      <a:r>
                        <a:rPr lang="en-US" sz="1200" dirty="0">
                          <a:effectLst/>
                        </a:rPr>
                        <a:t>data classified </a:t>
                      </a:r>
                      <a:r>
                        <a:rPr lang="en-US" sz="1000" dirty="0">
                          <a:effectLst/>
                        </a:rPr>
                        <a:t>(without possibility </a:t>
                      </a:r>
                      <a:r>
                        <a:rPr lang="en-US" sz="1000" dirty="0" smtClean="0">
                          <a:effectLst/>
                        </a:rPr>
                        <a:t>to</a:t>
                      </a:r>
                      <a:br>
                        <a:rPr lang="en-US" sz="1000" dirty="0" smtClean="0">
                          <a:effectLst/>
                        </a:rPr>
                      </a:br>
                      <a:r>
                        <a:rPr lang="en-US" sz="1000" dirty="0" smtClean="0">
                          <a:effectLst/>
                        </a:rPr>
                        <a:t> </a:t>
                      </a:r>
                      <a:r>
                        <a:rPr lang="en-US" sz="1000" dirty="0">
                          <a:effectLst/>
                        </a:rPr>
                        <a:t>download detailed data)</a:t>
                      </a:r>
                      <a:endParaRPr lang="de-CH" sz="10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6300" marR="66300" marT="0" marB="0">
                    <a:solidFill>
                      <a:srgbClr val="CC000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X</a:t>
                      </a:r>
                      <a:endParaRPr lang="de-CH" sz="11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6300" marR="663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√</a:t>
                      </a:r>
                      <a:endParaRPr lang="de-CH" sz="12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6300" marR="66300" marT="0" marB="0">
                    <a:solidFill>
                      <a:srgbClr val="008000">
                        <a:alpha val="30196"/>
                      </a:srgbClr>
                    </a:solidFill>
                  </a:tcPr>
                </a:tc>
              </a:tr>
              <a:tr h="3049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 Downloads</a:t>
                      </a:r>
                      <a:r>
                        <a:rPr lang="en-US" sz="1200" dirty="0">
                          <a:effectLst/>
                        </a:rPr>
                        <a:t>, data export </a:t>
                      </a:r>
                      <a:r>
                        <a:rPr lang="en-US" sz="1000" dirty="0">
                          <a:effectLst/>
                        </a:rPr>
                        <a:t>(with Copyright)</a:t>
                      </a:r>
                      <a:endParaRPr lang="de-CH" sz="10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6300" marR="66300" marT="0" marB="0">
                    <a:lnB w="12700" cmpd="sng">
                      <a:noFill/>
                    </a:lnB>
                    <a:solidFill>
                      <a:srgbClr val="CC000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de-CH" sz="11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6300" marR="663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de-CH" sz="11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6300" marR="66300" marT="0" marB="0">
                    <a:solidFill>
                      <a:srgbClr val="008000">
                        <a:alpha val="30196"/>
                      </a:srgbClr>
                    </a:solidFill>
                  </a:tcPr>
                </a:tc>
              </a:tr>
              <a:tr h="1694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55905" algn="l"/>
                        </a:tabLst>
                      </a:pPr>
                      <a:r>
                        <a:rPr lang="en-US" sz="1200" dirty="0">
                          <a:effectLst/>
                        </a:rPr>
                        <a:t>	</a:t>
                      </a:r>
                      <a:r>
                        <a:rPr lang="en-US" sz="1200" dirty="0" smtClean="0">
                          <a:effectLst/>
                        </a:rPr>
                        <a:t>- aggregated </a:t>
                      </a:r>
                      <a:r>
                        <a:rPr lang="en-US" sz="1200" dirty="0">
                          <a:effectLst/>
                        </a:rPr>
                        <a:t>data</a:t>
                      </a:r>
                      <a:endParaRPr lang="de-CH" sz="12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6300" marR="66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000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X</a:t>
                      </a:r>
                      <a:endParaRPr lang="de-CH" sz="1100">
                        <a:effectLst/>
                        <a:latin typeface="Arial"/>
                        <a:ea typeface="Calibri"/>
                      </a:endParaRPr>
                    </a:p>
                  </a:txBody>
                  <a:tcPr marL="66300" marR="66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√</a:t>
                      </a:r>
                      <a:endParaRPr lang="de-CH" sz="12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6300" marR="66300" marT="0" marB="0">
                    <a:solidFill>
                      <a:srgbClr val="008000">
                        <a:alpha val="30196"/>
                      </a:srgbClr>
                    </a:solidFill>
                  </a:tcPr>
                </a:tc>
              </a:tr>
              <a:tr h="1694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55905" algn="l"/>
                        </a:tabLst>
                      </a:pPr>
                      <a:r>
                        <a:rPr lang="en-US" sz="1200" dirty="0">
                          <a:effectLst/>
                        </a:rPr>
                        <a:t>	</a:t>
                      </a:r>
                      <a:r>
                        <a:rPr lang="en-US" sz="1200" dirty="0" smtClean="0">
                          <a:effectLst/>
                        </a:rPr>
                        <a:t>- detailed </a:t>
                      </a:r>
                      <a:r>
                        <a:rPr lang="en-US" sz="1200" dirty="0">
                          <a:effectLst/>
                        </a:rPr>
                        <a:t>data</a:t>
                      </a:r>
                      <a:endParaRPr lang="de-CH" sz="12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6300" marR="66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000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X</a:t>
                      </a:r>
                      <a:endParaRPr lang="de-CH" sz="11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6300" marR="66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(√)</a:t>
                      </a:r>
                      <a:endParaRPr lang="de-CH" sz="12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6300" marR="66300" marT="0" marB="0">
                    <a:solidFill>
                      <a:srgbClr val="008000">
                        <a:alpha val="30196"/>
                      </a:srgbClr>
                    </a:solidFill>
                  </a:tcPr>
                </a:tc>
              </a:tr>
              <a:tr h="1694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55905" algn="l"/>
                        </a:tabLst>
                      </a:pPr>
                      <a:r>
                        <a:rPr lang="en-US" sz="1200" dirty="0">
                          <a:effectLst/>
                        </a:rPr>
                        <a:t>	</a:t>
                      </a:r>
                      <a:r>
                        <a:rPr lang="en-US" sz="1200" dirty="0" smtClean="0">
                          <a:effectLst/>
                        </a:rPr>
                        <a:t>- charts</a:t>
                      </a:r>
                      <a:endParaRPr lang="de-CH" sz="12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6300" marR="66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000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X</a:t>
                      </a:r>
                      <a:endParaRPr lang="de-CH" sz="11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6300" marR="66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√</a:t>
                      </a:r>
                      <a:endParaRPr lang="de-CH" sz="12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6300" marR="66300" marT="0" marB="0">
                    <a:solidFill>
                      <a:srgbClr val="008000">
                        <a:alpha val="30196"/>
                      </a:srgbClr>
                    </a:solidFill>
                  </a:tcPr>
                </a:tc>
              </a:tr>
              <a:tr h="3388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55905" algn="l"/>
                        </a:tabLst>
                      </a:pPr>
                      <a:r>
                        <a:rPr lang="en-US" sz="1200" dirty="0">
                          <a:effectLst/>
                        </a:rPr>
                        <a:t>	</a:t>
                      </a:r>
                      <a:r>
                        <a:rPr lang="en-US" sz="1200" dirty="0" smtClean="0">
                          <a:effectLst/>
                        </a:rPr>
                        <a:t>- feeding recommendations </a:t>
                      </a:r>
                      <a:r>
                        <a:rPr lang="en-US" sz="1200" dirty="0">
                          <a:effectLst/>
                        </a:rPr>
                        <a:t>+ applications</a:t>
                      </a:r>
                      <a:endParaRPr lang="de-CH" sz="12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6300" marR="66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000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X</a:t>
                      </a:r>
                      <a:endParaRPr lang="de-CH" sz="11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6300" marR="66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√</a:t>
                      </a:r>
                      <a:endParaRPr lang="de-CH" sz="12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6300" marR="66300" marT="0" marB="0">
                    <a:solidFill>
                      <a:srgbClr val="008000">
                        <a:alpha val="30196"/>
                      </a:srgbClr>
                    </a:solidFill>
                  </a:tcPr>
                </a:tc>
              </a:tr>
              <a:tr h="3388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55905" algn="l"/>
                        </a:tabLst>
                      </a:pPr>
                      <a:r>
                        <a:rPr lang="de-DE" sz="1200" dirty="0" smtClean="0">
                          <a:effectLst/>
                          <a:latin typeface="Arial"/>
                          <a:ea typeface="Calibri"/>
                        </a:rPr>
                        <a:t> User </a:t>
                      </a:r>
                      <a:r>
                        <a:rPr lang="de-DE" sz="1200" dirty="0" err="1" smtClean="0">
                          <a:effectLst/>
                          <a:latin typeface="Arial"/>
                          <a:ea typeface="Calibri"/>
                        </a:rPr>
                        <a:t>defined</a:t>
                      </a:r>
                      <a:r>
                        <a:rPr lang="de-DE" sz="1200" dirty="0" smtClean="0">
                          <a:effectLst/>
                          <a:latin typeface="Arial"/>
                          <a:ea typeface="Calibri"/>
                        </a:rPr>
                        <a:t> top </a:t>
                      </a:r>
                      <a:r>
                        <a:rPr lang="de-DE" sz="1200" dirty="0" err="1" smtClean="0">
                          <a:effectLst/>
                          <a:latin typeface="Arial"/>
                          <a:ea typeface="Calibri"/>
                        </a:rPr>
                        <a:t>queries</a:t>
                      </a:r>
                      <a:endParaRPr lang="de-CH" sz="12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6300" marR="66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000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 smtClean="0">
                          <a:effectLst/>
                          <a:latin typeface="Arial"/>
                          <a:ea typeface="Calibri"/>
                        </a:rPr>
                        <a:t>X</a:t>
                      </a:r>
                      <a:endParaRPr lang="de-CH" sz="11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6300" marR="66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</a:rPr>
                        <a:t>√</a:t>
                      </a:r>
                      <a:endParaRPr lang="de-CH" sz="1200" dirty="0" smtClean="0">
                        <a:effectLst/>
                        <a:latin typeface="+mn-lt"/>
                        <a:ea typeface="Calibri"/>
                      </a:endParaRPr>
                    </a:p>
                  </a:txBody>
                  <a:tcPr marL="66300" marR="66300" marT="0" marB="0">
                    <a:solidFill>
                      <a:srgbClr val="008000">
                        <a:alpha val="301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3" name="Rechteck 2"/>
          <p:cNvSpPr/>
          <p:nvPr/>
        </p:nvSpPr>
        <p:spPr>
          <a:xfrm>
            <a:off x="1292087" y="5217898"/>
            <a:ext cx="5792525" cy="2704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100" i="1" dirty="0" smtClean="0"/>
              <a:t>Free </a:t>
            </a:r>
            <a:r>
              <a:rPr lang="en-US" sz="1100" i="1" dirty="0"/>
              <a:t>of </a:t>
            </a:r>
            <a:r>
              <a:rPr lang="en-US" sz="1100" i="1" dirty="0" smtClean="0"/>
              <a:t>charge:</a:t>
            </a:r>
            <a:r>
              <a:rPr lang="de-CH" sz="1100" i="1" dirty="0" smtClean="0"/>
              <a:t> </a:t>
            </a:r>
            <a:r>
              <a:rPr lang="en-US" sz="1100" i="1" dirty="0"/>
              <a:t>c</a:t>
            </a:r>
            <a:r>
              <a:rPr lang="en-US" sz="1100" i="1" dirty="0" smtClean="0"/>
              <a:t>ollaborators </a:t>
            </a:r>
            <a:r>
              <a:rPr lang="en-US" sz="1100" i="1" dirty="0"/>
              <a:t>Agroscope, BLW, e-feed group, sponsors, partners</a:t>
            </a:r>
            <a:endParaRPr lang="de-CH" sz="1100" i="1" dirty="0">
              <a:latin typeface="Arial"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34798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4"/>
          <p:cNvSpPr>
            <a:spLocks noGrp="1" noChangeArrowheads="1"/>
          </p:cNvSpPr>
          <p:nvPr>
            <p:ph type="title"/>
          </p:nvPr>
        </p:nvSpPr>
        <p:spPr>
          <a:xfrm>
            <a:off x="1296988" y="307976"/>
            <a:ext cx="7461250" cy="562358"/>
          </a:xfrm>
        </p:spPr>
        <p:txBody>
          <a:bodyPr/>
          <a:lstStyle/>
          <a:p>
            <a:r>
              <a:rPr lang="en-US" sz="2600" dirty="0" smtClean="0"/>
              <a:t>Partners</a:t>
            </a:r>
            <a:r>
              <a:rPr lang="de-CH" sz="2600" dirty="0" smtClean="0"/>
              <a:t/>
            </a:r>
            <a:br>
              <a:rPr lang="de-CH" sz="2600" dirty="0" smtClean="0"/>
            </a:br>
            <a:endParaRPr lang="de-CH" sz="2600" dirty="0"/>
          </a:p>
        </p:txBody>
      </p:sp>
      <p:sp>
        <p:nvSpPr>
          <p:cNvPr id="5" name="Textfeld 4"/>
          <p:cNvSpPr txBox="1"/>
          <p:nvPr/>
        </p:nvSpPr>
        <p:spPr>
          <a:xfrm>
            <a:off x="1254698" y="1123813"/>
            <a:ext cx="30072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kern="0" dirty="0" smtClean="0"/>
              <a:t>Support us with feed data   </a:t>
            </a:r>
            <a:endParaRPr lang="de-CH" sz="1800" b="1" kern="0" dirty="0">
              <a:solidFill>
                <a:srgbClr val="006600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1254698" y="1601572"/>
            <a:ext cx="315827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kern="0" dirty="0" smtClean="0"/>
              <a:t>Animal feed laboratories</a:t>
            </a:r>
          </a:p>
          <a:p>
            <a:pPr marL="285750" indent="-285750">
              <a:buFontTx/>
              <a:buChar char="-"/>
            </a:pPr>
            <a:r>
              <a:rPr lang="en-GB" sz="1400" kern="0" dirty="0" smtClean="0">
                <a:solidFill>
                  <a:srgbClr val="006600"/>
                </a:solidFill>
              </a:rPr>
              <a:t>UFAG </a:t>
            </a:r>
            <a:r>
              <a:rPr lang="en-GB" sz="1400" kern="0" dirty="0" err="1" smtClean="0">
                <a:solidFill>
                  <a:srgbClr val="006600"/>
                </a:solidFill>
              </a:rPr>
              <a:t>Laboratorien</a:t>
            </a:r>
            <a:r>
              <a:rPr lang="en-GB" sz="1400" kern="0" dirty="0" smtClean="0">
                <a:solidFill>
                  <a:srgbClr val="006600"/>
                </a:solidFill>
              </a:rPr>
              <a:t>, </a:t>
            </a:r>
            <a:r>
              <a:rPr lang="en-GB" sz="1400" kern="0" dirty="0" err="1" smtClean="0">
                <a:solidFill>
                  <a:srgbClr val="006600"/>
                </a:solidFill>
              </a:rPr>
              <a:t>Sursee</a:t>
            </a:r>
            <a:endParaRPr lang="en-GB" sz="1400" kern="0" dirty="0" smtClean="0">
              <a:solidFill>
                <a:srgbClr val="006600"/>
              </a:solidFill>
            </a:endParaRPr>
          </a:p>
          <a:p>
            <a:pPr marL="285750" indent="-285750">
              <a:buFontTx/>
              <a:buChar char="-"/>
            </a:pPr>
            <a:r>
              <a:rPr lang="en-GB" sz="1400" kern="0" dirty="0" err="1" smtClean="0">
                <a:solidFill>
                  <a:srgbClr val="006600"/>
                </a:solidFill>
              </a:rPr>
              <a:t>Eurofins</a:t>
            </a:r>
            <a:r>
              <a:rPr lang="en-GB" sz="1400" kern="0" dirty="0" smtClean="0">
                <a:solidFill>
                  <a:srgbClr val="006600"/>
                </a:solidFill>
              </a:rPr>
              <a:t>, </a:t>
            </a:r>
            <a:r>
              <a:rPr lang="en-GB" sz="1400" kern="0" dirty="0" err="1" smtClean="0">
                <a:solidFill>
                  <a:srgbClr val="006600"/>
                </a:solidFill>
              </a:rPr>
              <a:t>Schönenwerd</a:t>
            </a:r>
            <a:endParaRPr lang="en-GB" sz="1400" kern="0" dirty="0" smtClean="0">
              <a:solidFill>
                <a:srgbClr val="006600"/>
              </a:solidFill>
            </a:endParaRPr>
          </a:p>
          <a:p>
            <a:pPr marL="285750" indent="-285750">
              <a:buFontTx/>
              <a:buChar char="-"/>
            </a:pPr>
            <a:endParaRPr lang="en-GB" sz="1400" kern="0" dirty="0">
              <a:solidFill>
                <a:srgbClr val="006600"/>
              </a:solidFill>
            </a:endParaRPr>
          </a:p>
          <a:p>
            <a:r>
              <a:rPr lang="en-GB" sz="1500" kern="0" dirty="0" smtClean="0"/>
              <a:t>Animal feed companies</a:t>
            </a:r>
            <a:endParaRPr lang="en-GB" sz="1500" kern="0" dirty="0"/>
          </a:p>
          <a:p>
            <a:pPr marL="285750" indent="-285750">
              <a:buFontTx/>
              <a:buChar char="-"/>
            </a:pPr>
            <a:r>
              <a:rPr lang="en-GB" sz="1400" kern="0" dirty="0" smtClean="0">
                <a:solidFill>
                  <a:srgbClr val="006600"/>
                </a:solidFill>
              </a:rPr>
              <a:t>UFA, </a:t>
            </a:r>
            <a:r>
              <a:rPr lang="en-GB" sz="1400" kern="0" dirty="0" err="1" smtClean="0">
                <a:solidFill>
                  <a:srgbClr val="006600"/>
                </a:solidFill>
              </a:rPr>
              <a:t>Herzogenbuchsee</a:t>
            </a:r>
            <a:endParaRPr lang="en-GB" sz="1400" kern="0" dirty="0" smtClean="0">
              <a:solidFill>
                <a:srgbClr val="006600"/>
              </a:solidFill>
            </a:endParaRPr>
          </a:p>
          <a:p>
            <a:pPr marL="285750" indent="-285750">
              <a:buFontTx/>
              <a:buChar char="-"/>
            </a:pPr>
            <a:r>
              <a:rPr lang="en-GB" sz="1400" kern="0" dirty="0" err="1" smtClean="0">
                <a:solidFill>
                  <a:srgbClr val="006600"/>
                </a:solidFill>
              </a:rPr>
              <a:t>Wydenzentrum</a:t>
            </a:r>
            <a:endParaRPr lang="en-GB" sz="1400" kern="0" dirty="0" smtClean="0">
              <a:solidFill>
                <a:srgbClr val="006600"/>
              </a:solidFill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8490" y="1724419"/>
            <a:ext cx="1757239" cy="145864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8490" y="2027384"/>
            <a:ext cx="1200647" cy="236491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8490" y="2693126"/>
            <a:ext cx="461464" cy="573160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8641" y="2629515"/>
            <a:ext cx="1007087" cy="572102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1254698" y="4406460"/>
            <a:ext cx="4207848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kern="0" dirty="0" smtClean="0"/>
              <a:t>E-Feed Learning Tool</a:t>
            </a:r>
          </a:p>
          <a:p>
            <a:r>
              <a:rPr lang="en-GB" sz="1400" kern="0" dirty="0">
                <a:solidFill>
                  <a:srgbClr val="006600"/>
                </a:solidFill>
              </a:rPr>
              <a:t>- School of Agricultural, Forest and Food Sciences</a:t>
            </a:r>
          </a:p>
        </p:txBody>
      </p:sp>
      <p:grpSp>
        <p:nvGrpSpPr>
          <p:cNvPr id="13" name="Gruppieren 12"/>
          <p:cNvGrpSpPr/>
          <p:nvPr/>
        </p:nvGrpSpPr>
        <p:grpSpPr>
          <a:xfrm>
            <a:off x="4748673" y="5051451"/>
            <a:ext cx="4244253" cy="342699"/>
            <a:chOff x="3174314" y="4248398"/>
            <a:chExt cx="4244253" cy="342699"/>
          </a:xfrm>
        </p:grpSpPr>
        <p:pic>
          <p:nvPicPr>
            <p:cNvPr id="10" name="Grafik 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74314" y="4272252"/>
              <a:ext cx="1000117" cy="308678"/>
            </a:xfrm>
            <a:prstGeom prst="rect">
              <a:avLst/>
            </a:prstGeom>
          </p:spPr>
        </p:pic>
        <p:pic>
          <p:nvPicPr>
            <p:cNvPr id="12" name="Grafik 11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7198" y="4248398"/>
              <a:ext cx="3221369" cy="342699"/>
            </a:xfrm>
            <a:prstGeom prst="rect">
              <a:avLst/>
            </a:prstGeom>
          </p:spPr>
        </p:pic>
      </p:grpSp>
      <p:sp>
        <p:nvSpPr>
          <p:cNvPr id="2" name="Rechteck 1"/>
          <p:cNvSpPr/>
          <p:nvPr/>
        </p:nvSpPr>
        <p:spPr>
          <a:xfrm>
            <a:off x="1256307" y="373527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800" b="1" kern="0" dirty="0" smtClean="0"/>
              <a:t>E-Feed </a:t>
            </a:r>
            <a:r>
              <a:rPr lang="en-US" sz="1800" b="1" kern="0" dirty="0"/>
              <a:t>catalogue with information to quality aspects and feeding restrictions</a:t>
            </a:r>
            <a:endParaRPr lang="de-CH" sz="1800" b="1" kern="0" dirty="0"/>
          </a:p>
        </p:txBody>
      </p:sp>
    </p:spTree>
    <p:extLst>
      <p:ext uri="{BB962C8B-B14F-4D97-AF65-F5344CB8AC3E}">
        <p14:creationId xmlns:p14="http://schemas.microsoft.com/office/powerpoint/2010/main" val="601547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4"/>
          <p:cNvSpPr>
            <a:spLocks noGrp="1" noChangeArrowheads="1"/>
          </p:cNvSpPr>
          <p:nvPr>
            <p:ph type="title"/>
          </p:nvPr>
        </p:nvSpPr>
        <p:spPr>
          <a:xfrm>
            <a:off x="1296988" y="307976"/>
            <a:ext cx="7461250" cy="562358"/>
          </a:xfrm>
        </p:spPr>
        <p:txBody>
          <a:bodyPr/>
          <a:lstStyle/>
          <a:p>
            <a:r>
              <a:rPr lang="en-US" sz="2600" dirty="0" smtClean="0"/>
              <a:t>Budget for 3 years </a:t>
            </a:r>
            <a:r>
              <a:rPr lang="en-US" sz="1800" dirty="0" smtClean="0"/>
              <a:t>(in CHF)</a:t>
            </a:r>
            <a:r>
              <a:rPr lang="de-CH" sz="1800" dirty="0" smtClean="0"/>
              <a:t/>
            </a:r>
            <a:br>
              <a:rPr lang="de-CH" sz="1800" dirty="0" smtClean="0"/>
            </a:br>
            <a:endParaRPr lang="de-CH" sz="1800" dirty="0"/>
          </a:p>
        </p:txBody>
      </p:sp>
      <p:graphicFrame>
        <p:nvGraphicFramePr>
          <p:cNvPr id="15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2782614"/>
              </p:ext>
            </p:extLst>
          </p:nvPr>
        </p:nvGraphicFramePr>
        <p:xfrm>
          <a:off x="1309456" y="916880"/>
          <a:ext cx="7238196" cy="4255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9511"/>
                <a:gridCol w="1498793"/>
                <a:gridCol w="1327868"/>
                <a:gridCol w="1200647"/>
                <a:gridCol w="1081377"/>
              </a:tblGrid>
              <a:tr h="328738">
                <a:tc>
                  <a:txBody>
                    <a:bodyPr/>
                    <a:lstStyle/>
                    <a:p>
                      <a:r>
                        <a:rPr lang="de-CH" sz="1400" dirty="0" err="1" smtClean="0"/>
                        <a:t>Financing</a:t>
                      </a:r>
                      <a:r>
                        <a:rPr lang="de-CH" sz="1400" dirty="0" smtClean="0"/>
                        <a:t> 2011 - 2014</a:t>
                      </a:r>
                      <a:endParaRPr lang="de-CH" sz="1400" dirty="0"/>
                    </a:p>
                  </a:txBody>
                  <a:tcPr>
                    <a:solidFill>
                      <a:srgbClr val="4B8B5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dirty="0" smtClean="0"/>
                        <a:t>Swiss National </a:t>
                      </a:r>
                      <a:r>
                        <a:rPr lang="de-CH" sz="1400" dirty="0" err="1" smtClean="0"/>
                        <a:t>Foundation</a:t>
                      </a:r>
                      <a:endParaRPr lang="de-CH" sz="1400" dirty="0" smtClean="0"/>
                    </a:p>
                  </a:txBody>
                  <a:tcPr>
                    <a:solidFill>
                      <a:srgbClr val="4B8B5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 smtClean="0"/>
                        <a:t>University </a:t>
                      </a:r>
                      <a:r>
                        <a:rPr lang="de-CH" sz="1400" dirty="0" err="1" smtClean="0"/>
                        <a:t>Zurich</a:t>
                      </a:r>
                      <a:r>
                        <a:rPr lang="de-CH" sz="1400" dirty="0" smtClean="0"/>
                        <a:t> </a:t>
                      </a:r>
                      <a:endParaRPr lang="de-CH" sz="1400" dirty="0"/>
                    </a:p>
                  </a:txBody>
                  <a:tcPr>
                    <a:solidFill>
                      <a:srgbClr val="4B8B5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dirty="0" smtClean="0"/>
                        <a:t>Agroscope</a:t>
                      </a:r>
                    </a:p>
                  </a:txBody>
                  <a:tcPr>
                    <a:solidFill>
                      <a:srgbClr val="4B8B5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 smtClean="0"/>
                        <a:t>open</a:t>
                      </a:r>
                      <a:endParaRPr lang="de-CH" sz="1400" dirty="0"/>
                    </a:p>
                  </a:txBody>
                  <a:tcPr>
                    <a:solidFill>
                      <a:srgbClr val="4B8B53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500" b="1" dirty="0" smtClean="0"/>
                        <a:t>Development </a:t>
                      </a:r>
                      <a:r>
                        <a:rPr lang="de-CH" sz="1500" b="1" dirty="0" err="1" smtClean="0"/>
                        <a:t>of</a:t>
                      </a:r>
                      <a:r>
                        <a:rPr lang="de-CH" sz="1500" b="1" dirty="0" smtClean="0"/>
                        <a:t> temporal Data Warehouse</a:t>
                      </a:r>
                      <a:endParaRPr lang="de-CH" sz="1100" dirty="0" smtClean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500" dirty="0" smtClean="0"/>
                        <a:t/>
                      </a:r>
                      <a:br>
                        <a:rPr lang="de-CH" sz="1500" dirty="0" smtClean="0"/>
                      </a:br>
                      <a:r>
                        <a:rPr lang="de-CH" sz="1500" dirty="0" smtClean="0"/>
                        <a:t>350’000</a:t>
                      </a:r>
                      <a:endParaRPr lang="de-CH" sz="1500" dirty="0"/>
                    </a:p>
                  </a:txBody>
                  <a:tcPr>
                    <a:solidFill>
                      <a:srgbClr val="4B8B5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500" dirty="0" smtClean="0"/>
                        <a:t/>
                      </a:r>
                      <a:br>
                        <a:rPr lang="de-CH" sz="1500" dirty="0" smtClean="0"/>
                      </a:br>
                      <a:r>
                        <a:rPr lang="de-CH" sz="1500" dirty="0" smtClean="0"/>
                        <a:t>246’000</a:t>
                      </a:r>
                      <a:endParaRPr lang="de-CH" sz="1500" dirty="0"/>
                    </a:p>
                  </a:txBody>
                  <a:tcPr>
                    <a:solidFill>
                      <a:srgbClr val="4B8B5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500" dirty="0" smtClean="0"/>
                        <a:t/>
                      </a:r>
                      <a:br>
                        <a:rPr lang="de-CH" sz="1500" dirty="0" smtClean="0"/>
                      </a:br>
                      <a:r>
                        <a:rPr lang="de-CH" sz="1500" dirty="0" smtClean="0"/>
                        <a:t> 300’000</a:t>
                      </a:r>
                      <a:endParaRPr lang="de-CH" sz="1500" dirty="0"/>
                    </a:p>
                  </a:txBody>
                  <a:tcPr>
                    <a:solidFill>
                      <a:srgbClr val="4B8B5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CH" sz="15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601157">
                <a:tc>
                  <a:txBody>
                    <a:bodyPr/>
                    <a:lstStyle/>
                    <a:p>
                      <a:r>
                        <a:rPr lang="de-CH" sz="1500" b="1" dirty="0" err="1" smtClean="0"/>
                        <a:t>Updating</a:t>
                      </a:r>
                      <a:r>
                        <a:rPr lang="de-CH" sz="1500" b="1" dirty="0" smtClean="0"/>
                        <a:t>/</a:t>
                      </a:r>
                      <a:r>
                        <a:rPr lang="de-CH" sz="1500" b="1" dirty="0" err="1" smtClean="0"/>
                        <a:t>content</a:t>
                      </a:r>
                      <a:r>
                        <a:rPr lang="de-CH" sz="1500" b="1" baseline="0" dirty="0" smtClean="0"/>
                        <a:t>  </a:t>
                      </a:r>
                      <a:r>
                        <a:rPr lang="de-CH" sz="1500" b="1" baseline="0" dirty="0" err="1" smtClean="0"/>
                        <a:t>development</a:t>
                      </a:r>
                      <a:endParaRPr lang="de-CH" sz="11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CH" sz="15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CH" sz="15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CH" sz="15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500" dirty="0" smtClean="0"/>
                        <a:t>40’000</a:t>
                      </a:r>
                      <a:endParaRPr lang="de-CH" sz="1500" dirty="0"/>
                    </a:p>
                  </a:txBody>
                  <a:tcPr anchor="ctr">
                    <a:solidFill>
                      <a:srgbClr val="CC0000">
                        <a:alpha val="30000"/>
                      </a:srgbClr>
                    </a:solidFill>
                  </a:tcPr>
                </a:tc>
              </a:tr>
              <a:tr h="8904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500" b="1" dirty="0" smtClean="0"/>
                        <a:t>Further </a:t>
                      </a:r>
                      <a:r>
                        <a:rPr lang="de-CH" sz="1500" b="1" dirty="0" err="1" smtClean="0"/>
                        <a:t>development</a:t>
                      </a:r>
                      <a:r>
                        <a:rPr lang="de-CH" sz="1500" b="1" dirty="0" smtClean="0"/>
                        <a:t/>
                      </a:r>
                      <a:br>
                        <a:rPr lang="de-CH" sz="1500" b="1" dirty="0" smtClean="0"/>
                      </a:br>
                      <a:r>
                        <a:rPr lang="de-CH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e.g. Webpublishing</a:t>
                      </a:r>
                      <a:r>
                        <a:rPr lang="de-CH" sz="1100" dirty="0" smtClean="0"/>
                        <a:t>,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subscriber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management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system</a:t>
                      </a:r>
                      <a:r>
                        <a:rPr lang="de-CH" sz="1100" baseline="0" dirty="0" smtClean="0"/>
                        <a:t>, </a:t>
                      </a:r>
                      <a:r>
                        <a:rPr lang="de-CH" sz="1100" baseline="0" dirty="0" err="1" smtClean="0"/>
                        <a:t>translations</a:t>
                      </a:r>
                      <a:endParaRPr lang="de-CH" sz="1100" dirty="0" smtClean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CH" sz="15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CH" sz="15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CH" sz="15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500" dirty="0" smtClean="0"/>
                        <a:t>  50’000</a:t>
                      </a:r>
                      <a:endParaRPr lang="de-CH" sz="1500" dirty="0"/>
                    </a:p>
                  </a:txBody>
                  <a:tcPr anchor="ctr">
                    <a:solidFill>
                      <a:srgbClr val="CC0000">
                        <a:alpha val="3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500" b="1" dirty="0" smtClean="0">
                          <a:solidFill>
                            <a:srgbClr val="213322"/>
                          </a:solidFill>
                        </a:rPr>
                        <a:t>Total </a:t>
                      </a:r>
                      <a:r>
                        <a:rPr lang="de-CH" sz="1500" b="1" dirty="0" err="1" smtClean="0">
                          <a:solidFill>
                            <a:srgbClr val="213322"/>
                          </a:solidFill>
                        </a:rPr>
                        <a:t>assured</a:t>
                      </a:r>
                      <a:r>
                        <a:rPr lang="de-CH" sz="1500" b="1" dirty="0" smtClean="0">
                          <a:solidFill>
                            <a:srgbClr val="213322"/>
                          </a:solidFill>
                        </a:rPr>
                        <a:t> </a:t>
                      </a:r>
                      <a:r>
                        <a:rPr lang="de-CH" sz="1500" b="1" dirty="0" err="1" smtClean="0">
                          <a:solidFill>
                            <a:srgbClr val="213322"/>
                          </a:solidFill>
                        </a:rPr>
                        <a:t>financing</a:t>
                      </a:r>
                      <a:endParaRPr lang="de-CH" sz="1500" b="1" dirty="0" smtClean="0">
                        <a:solidFill>
                          <a:srgbClr val="213322"/>
                        </a:solidFill>
                      </a:endParaRPr>
                    </a:p>
                  </a:txBody>
                  <a:tcPr anchor="ctr">
                    <a:solidFill>
                      <a:srgbClr val="4B8B53">
                        <a:alpha val="5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de-CH" sz="1500" b="1" kern="1200" dirty="0" smtClean="0">
                          <a:solidFill>
                            <a:srgbClr val="213322"/>
                          </a:solidFill>
                          <a:latin typeface="+mn-lt"/>
                          <a:ea typeface="+mn-ea"/>
                          <a:cs typeface="+mn-cs"/>
                        </a:rPr>
                        <a:t>896</a:t>
                      </a:r>
                      <a:r>
                        <a:rPr lang="de-CH" sz="1500" dirty="0" smtClean="0"/>
                        <a:t>’</a:t>
                      </a:r>
                      <a:r>
                        <a:rPr lang="de-CH" sz="1500" b="1" kern="1200" dirty="0" smtClean="0">
                          <a:solidFill>
                            <a:srgbClr val="213322"/>
                          </a:solidFill>
                          <a:latin typeface="+mn-lt"/>
                          <a:ea typeface="+mn-ea"/>
                          <a:cs typeface="+mn-cs"/>
                        </a:rPr>
                        <a:t>000</a:t>
                      </a:r>
                    </a:p>
                  </a:txBody>
                  <a:tcPr anchor="ctr">
                    <a:solidFill>
                      <a:srgbClr val="4B8B53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CH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CH" sz="15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z="1500" b="1" dirty="0" smtClean="0">
                          <a:solidFill>
                            <a:schemeClr val="accent6">
                              <a:lumMod val="25000"/>
                            </a:schemeClr>
                          </a:solidFill>
                        </a:rPr>
                        <a:t>Further </a:t>
                      </a:r>
                      <a:r>
                        <a:rPr lang="de-CH" sz="1500" b="1" dirty="0" err="1" smtClean="0">
                          <a:solidFill>
                            <a:schemeClr val="accent6">
                              <a:lumMod val="25000"/>
                            </a:schemeClr>
                          </a:solidFill>
                        </a:rPr>
                        <a:t>financing</a:t>
                      </a:r>
                      <a:r>
                        <a:rPr lang="de-CH" sz="1500" b="1" dirty="0" smtClean="0">
                          <a:solidFill>
                            <a:schemeClr val="accent6">
                              <a:lumMod val="25000"/>
                            </a:schemeClr>
                          </a:solidFill>
                        </a:rPr>
                        <a:t> </a:t>
                      </a:r>
                      <a:r>
                        <a:rPr lang="de-CH" sz="1500" b="1" dirty="0" err="1" smtClean="0">
                          <a:solidFill>
                            <a:schemeClr val="accent6">
                              <a:lumMod val="25000"/>
                            </a:schemeClr>
                          </a:solidFill>
                        </a:rPr>
                        <a:t>needs</a:t>
                      </a:r>
                      <a:r>
                        <a:rPr lang="de-CH" sz="1500" b="1" dirty="0" smtClean="0">
                          <a:solidFill>
                            <a:schemeClr val="accent6">
                              <a:lumMod val="25000"/>
                            </a:schemeClr>
                          </a:solidFill>
                        </a:rPr>
                        <a:t> 2011-2014</a:t>
                      </a:r>
                      <a:endParaRPr lang="de-CH" sz="1500" b="1" dirty="0">
                        <a:solidFill>
                          <a:schemeClr val="accent6">
                            <a:lumMod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C00000">
                        <a:alpha val="3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de-CH" sz="15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CH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500" b="1" kern="1200" dirty="0" smtClean="0">
                          <a:solidFill>
                            <a:schemeClr val="accent6">
                              <a:lumMod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90</a:t>
                      </a:r>
                      <a:r>
                        <a:rPr lang="de-CH" sz="1500" dirty="0" smtClean="0"/>
                        <a:t>’</a:t>
                      </a:r>
                      <a:r>
                        <a:rPr lang="de-CH" sz="1500" b="1" kern="1200" dirty="0" smtClean="0">
                          <a:solidFill>
                            <a:schemeClr val="accent6">
                              <a:lumMod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000</a:t>
                      </a:r>
                    </a:p>
                  </a:txBody>
                  <a:tcPr anchor="ctr">
                    <a:solidFill>
                      <a:srgbClr val="C00000">
                        <a:alpha val="3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z="1500" b="1" dirty="0" smtClean="0">
                          <a:solidFill>
                            <a:schemeClr val="accent6">
                              <a:lumMod val="25000"/>
                            </a:schemeClr>
                          </a:solidFill>
                          <a:sym typeface="Wingdings" pitchFamily="2" charset="2"/>
                        </a:rPr>
                        <a:t> </a:t>
                      </a:r>
                      <a:r>
                        <a:rPr lang="de-CH" sz="1500" b="1" dirty="0" err="1" smtClean="0">
                          <a:solidFill>
                            <a:schemeClr val="accent6">
                              <a:lumMod val="25000"/>
                            </a:schemeClr>
                          </a:solidFill>
                          <a:sym typeface="Wingdings" pitchFamily="2" charset="2"/>
                        </a:rPr>
                        <a:t>f</a:t>
                      </a:r>
                      <a:r>
                        <a:rPr lang="de-CH" sz="1500" b="1" dirty="0" err="1" smtClean="0">
                          <a:solidFill>
                            <a:schemeClr val="accent6">
                              <a:lumMod val="25000"/>
                            </a:schemeClr>
                          </a:solidFill>
                        </a:rPr>
                        <a:t>or</a:t>
                      </a:r>
                      <a:r>
                        <a:rPr lang="de-CH" sz="1500" b="1" dirty="0" smtClean="0">
                          <a:solidFill>
                            <a:schemeClr val="accent6">
                              <a:lumMod val="25000"/>
                            </a:schemeClr>
                          </a:solidFill>
                        </a:rPr>
                        <a:t> </a:t>
                      </a:r>
                      <a:r>
                        <a:rPr lang="de-CH" sz="1500" b="1" dirty="0" err="1" smtClean="0">
                          <a:solidFill>
                            <a:schemeClr val="accent6">
                              <a:lumMod val="25000"/>
                            </a:schemeClr>
                          </a:solidFill>
                        </a:rPr>
                        <a:t>one</a:t>
                      </a:r>
                      <a:r>
                        <a:rPr lang="de-CH" sz="1500" b="1" dirty="0" smtClean="0">
                          <a:solidFill>
                            <a:schemeClr val="accent6">
                              <a:lumMod val="25000"/>
                            </a:schemeClr>
                          </a:solidFill>
                        </a:rPr>
                        <a:t> </a:t>
                      </a:r>
                      <a:r>
                        <a:rPr lang="de-CH" sz="1500" b="1" dirty="0" err="1" smtClean="0">
                          <a:solidFill>
                            <a:schemeClr val="accent6">
                              <a:lumMod val="25000"/>
                            </a:schemeClr>
                          </a:solidFill>
                        </a:rPr>
                        <a:t>year</a:t>
                      </a:r>
                      <a:endParaRPr lang="de-CH" sz="1500" b="1" dirty="0">
                        <a:solidFill>
                          <a:schemeClr val="accent6">
                            <a:lumMod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C00000">
                        <a:alpha val="5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de-CH" sz="15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500" b="1" kern="1200" dirty="0" smtClean="0">
                          <a:solidFill>
                            <a:schemeClr val="accent6">
                              <a:lumMod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30’000</a:t>
                      </a:r>
                    </a:p>
                  </a:txBody>
                  <a:tcPr anchor="ctr">
                    <a:solidFill>
                      <a:srgbClr val="C00000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1230847" y="5465151"/>
            <a:ext cx="753944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kern="0" dirty="0" smtClean="0">
                <a:solidFill>
                  <a:srgbClr val="FF4343"/>
                </a:solidFill>
              </a:rPr>
              <a:t>More funds are needed for further research &amp; development as of the end of 2014 </a:t>
            </a:r>
          </a:p>
        </p:txBody>
      </p:sp>
    </p:spTree>
    <p:extLst>
      <p:ext uri="{BB962C8B-B14F-4D97-AF65-F5344CB8AC3E}">
        <p14:creationId xmlns:p14="http://schemas.microsoft.com/office/powerpoint/2010/main" val="773162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groscope_PowerPoint-Presentation_2013_e">
  <a:themeElements>
    <a:clrScheme name="ART_PPT-Vorlage_deutsc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RT_PPT-Vorlage_deutsc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ART_PPT-Vorlage_deutsc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_PPT-Vorlage_deutsc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_PPT-Vorlage_deutsc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_PPT-Vorlage_deutsc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_PPT-Vorlage_deutsc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_PPT-Vorlage_deutsc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_PPT-Vorlage_deutsc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_PPT-Vorlage_deutsc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_PPT-Vorlage_deutsc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_PPT-Vorlage_deutsc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_PPT-Vorlage_deutsc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_PPT-Vorlage_deutsc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Agroscope_PowerPoint-Presentation_2013_e</Template>
  <TotalTime>0</TotalTime>
  <Words>634</Words>
  <Application>Microsoft Office PowerPoint</Application>
  <PresentationFormat>Bildschirmpräsentation (4:3)</PresentationFormat>
  <Paragraphs>171</Paragraphs>
  <Slides>12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3" baseType="lpstr">
      <vt:lpstr>Agroscope_PowerPoint-Presentation_2013_e</vt:lpstr>
      <vt:lpstr>  </vt:lpstr>
      <vt:lpstr>Outline</vt:lpstr>
      <vt:lpstr>Milestones of Swiss Feed Database (1)</vt:lpstr>
      <vt:lpstr>Milestones of Swiss Feed Database (2) </vt:lpstr>
      <vt:lpstr>Milestones of Swiss Feed Database (3) </vt:lpstr>
      <vt:lpstr>Customer Segments and Benefit </vt:lpstr>
      <vt:lpstr>Service Packages </vt:lpstr>
      <vt:lpstr>Partners </vt:lpstr>
      <vt:lpstr>Budget for 3 years (in CHF) </vt:lpstr>
      <vt:lpstr>Revenue  </vt:lpstr>
      <vt:lpstr>Revenue  </vt:lpstr>
      <vt:lpstr>Outlook </vt:lpstr>
    </vt:vector>
  </TitlesOfParts>
  <Company>EVD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</dc:title>
  <dc:creator>Monika Boltshauser</dc:creator>
  <cp:keywords>Power Point</cp:keywords>
  <cp:lastModifiedBy>Boltshauser</cp:lastModifiedBy>
  <cp:revision>339</cp:revision>
  <cp:lastPrinted>2013-07-07T10:25:04Z</cp:lastPrinted>
  <dcterms:created xsi:type="dcterms:W3CDTF">2013-06-03T06:43:13Z</dcterms:created>
  <dcterms:modified xsi:type="dcterms:W3CDTF">2013-07-07T15:16:20Z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Utilisation">
    <vt:lpwstr/>
  </property>
  <property fmtid="{D5CDD505-2E9C-101B-9397-08002B2CF9AE}" pid="3" name="Date de mise en application">
    <vt:lpwstr>2007-07-17T00:00:00Z</vt:lpwstr>
  </property>
  <property fmtid="{D5CDD505-2E9C-101B-9397-08002B2CF9AE}" pid="4" name="ContentType">
    <vt:lpwstr>Document</vt:lpwstr>
  </property>
  <property fmtid="{D5CDD505-2E9C-101B-9397-08002B2CF9AE}" pid="5" name="Langue">
    <vt:lpwstr>I</vt:lpwstr>
  </property>
  <property fmtid="{D5CDD505-2E9C-101B-9397-08002B2CF9AE}" pid="6" name="Resp./Verantw.">
    <vt:lpwstr>Resp. processus / Prozess Verantw.</vt:lpwstr>
  </property>
  <property fmtid="{D5CDD505-2E9C-101B-9397-08002B2CF9AE}" pid="7" name="Process">
    <vt:lpwstr>Administration</vt:lpwstr>
  </property>
  <property fmtid="{D5CDD505-2E9C-101B-9397-08002B2CF9AE}" pid="8" name="Category">
    <vt:lpwstr>Form</vt:lpwstr>
  </property>
  <property fmtid="{D5CDD505-2E9C-101B-9397-08002B2CF9AE}" pid="9" name="Item Language">
    <vt:lpwstr>German</vt:lpwstr>
  </property>
  <property fmtid="{D5CDD505-2E9C-101B-9397-08002B2CF9AE}" pid="10" name="English Version">
    <vt:lpwstr>13</vt:lpwstr>
  </property>
  <property fmtid="{D5CDD505-2E9C-101B-9397-08002B2CF9AE}" pid="11" name="Italian Version">
    <vt:lpwstr>12</vt:lpwstr>
  </property>
  <property fmtid="{D5CDD505-2E9C-101B-9397-08002B2CF9AE}" pid="12" name="French Version">
    <vt:lpwstr>10</vt:lpwstr>
  </property>
  <property fmtid="{D5CDD505-2E9C-101B-9397-08002B2CF9AE}" pid="13" name="German Version">
    <vt:lpwstr>11</vt:lpwstr>
  </property>
  <property fmtid="{D5CDD505-2E9C-101B-9397-08002B2CF9AE}" pid="14" name="display_urn:schemas-microsoft-com:office:office#In_x0020_charge">
    <vt:lpwstr>Rusterholz Peter ACW</vt:lpwstr>
  </property>
  <property fmtid="{D5CDD505-2E9C-101B-9397-08002B2CF9AE}" pid="15" name="In charge">
    <vt:lpwstr>102</vt:lpwstr>
  </property>
</Properties>
</file>