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  <p:sldMasterId id="2147483681" r:id="rId2"/>
    <p:sldMasterId id="2147483688" r:id="rId3"/>
    <p:sldMasterId id="2147483695" r:id="rId4"/>
  </p:sldMasterIdLst>
  <p:notesMasterIdLst>
    <p:notesMasterId r:id="rId12"/>
  </p:notesMasterIdLst>
  <p:handoutMasterIdLst>
    <p:handoutMasterId r:id="rId13"/>
  </p:handoutMasterIdLst>
  <p:sldIdLst>
    <p:sldId id="274" r:id="rId5"/>
    <p:sldId id="257" r:id="rId6"/>
    <p:sldId id="279" r:id="rId7"/>
    <p:sldId id="263" r:id="rId8"/>
    <p:sldId id="280" r:id="rId9"/>
    <p:sldId id="281" r:id="rId10"/>
    <p:sldId id="276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30" autoAdjust="0"/>
  </p:normalViewPr>
  <p:slideViewPr>
    <p:cSldViewPr>
      <p:cViewPr varScale="1">
        <p:scale>
          <a:sx n="106" d="100"/>
          <a:sy n="106" d="100"/>
        </p:scale>
        <p:origin x="-2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00EC9-6DAF-DF4D-A125-0F3E8FC3BCDD}" type="datetimeFigureOut">
              <a:rPr lang="en-US" smtClean="0"/>
              <a:t>12/03/12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97AC8-FBC3-7942-9E1E-272B1DF32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431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200"/>
            </a:lvl1pPr>
          </a:lstStyle>
          <a:p>
            <a:fld id="{4F41F80D-87E7-4802-A0E3-952DB5067B56}" type="datetimeFigureOut">
              <a:rPr lang="fr-FR" smtClean="0"/>
              <a:pPr/>
              <a:t>12/03/12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6" rIns="91431" bIns="45716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1" tIns="45716" rIns="91431" bIns="45716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4E0C2DFD-BDF1-4C68-B759-C45A1B732AE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74109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C2DFD-BDF1-4C68-B759-C45A1B732AE9}" type="slidenum">
              <a:rPr lang="fr-CH" smtClean="0"/>
              <a:pPr/>
              <a:t>4</a:t>
            </a:fld>
            <a:endParaRPr lang="fr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Spin 6 </a:t>
            </a:r>
            <a:r>
              <a:rPr lang="fr-CH" dirty="0" err="1" smtClean="0"/>
              <a:t>less</a:t>
            </a:r>
            <a:r>
              <a:rPr lang="fr-CH" dirty="0" smtClean="0"/>
              <a:t> efficient?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C2DFD-BDF1-4C68-B759-C45A1B732AE9}" type="slidenum">
              <a:rPr lang="fr-CH" smtClean="0"/>
              <a:pPr/>
              <a:t>6</a:t>
            </a:fld>
            <a:endParaRPr lang="fr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C2DFD-BDF1-4C68-B759-C45A1B732AE9}" type="slidenum">
              <a:rPr lang="fr-CH" smtClean="0"/>
              <a:pPr/>
              <a:t>7</a:t>
            </a:fld>
            <a:endParaRPr lang="fr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t" anchorCtr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1026" name="Picture 2" descr="C:\Users\Cédric Jeanneret\Work\Personal\Logos\uzh_logo_e_neg_schwarz_standard.t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2000" y="5292000"/>
            <a:ext cx="2300339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 smtClean="0"/>
              <a:t>Left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000" y="2340000"/>
            <a:ext cx="4050000" cy="3780000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6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Right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2000" y="2340000"/>
            <a:ext cx="4050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F721-8524-0C44-8800-DE0E83CE4DE9}" type="datetime1">
              <a:rPr lang="en-US" smtClean="0"/>
              <a:t>12/03/12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260B-EAB3-884B-8280-683C04E85EE1}" type="datetime1">
              <a:rPr lang="en-US" smtClean="0"/>
              <a:t>12/03/12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2E84-AA32-4C4A-9272-802FBCEB6628}" type="datetime1">
              <a:rPr lang="en-US" smtClean="0"/>
              <a:t>12/03/12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t" anchorCtr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2050" name="Picture 2" descr="C:\Users\Cédric Jeanneret\Work\Personal\Logos\uzh_logo_e_pos_standard.ti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431998" y="5292000"/>
            <a:ext cx="2300338" cy="720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randomBa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7D42B02D-6D8D-C244-9C5D-0887BF649B99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it-IT" smtClean="0"/>
              <a:t>Software Quality FS 2012 - Discussion Ex 1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3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3A14C-8A4E-404F-8019-D359AFCBA62F}" type="datetime1">
              <a:rPr lang="en-US" smtClean="0"/>
              <a:t>12/03/12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9" name="Connecteur droit 8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 smtClean="0"/>
              <a:t>Left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000" y="2340000"/>
            <a:ext cx="4050000" cy="3780000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6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Right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2000" y="2340000"/>
            <a:ext cx="4050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FDFA-F11F-C340-913A-DD36825E2E5E}" type="datetime1">
              <a:rPr lang="en-US" smtClean="0"/>
              <a:t>12/03/12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38AF-61F1-5044-B62C-758443AF2985}" type="datetime1">
              <a:rPr lang="en-US" smtClean="0"/>
              <a:t>12/03/12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AF418-1FEC-764E-9986-637CC3CEA272}" type="datetime1">
              <a:rPr lang="en-US" smtClean="0"/>
              <a:t>12/03/12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t" anchorCtr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2050" name="Picture 2" descr="C:\Users\Cédric Jeanneret\Work\Personal\Logos\uzh_logo_e_pos_standard.ti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431998" y="5292000"/>
            <a:ext cx="2300338" cy="720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9721-7D3F-F446-B3FD-BFE4D715972A}" type="datetime1">
              <a:rPr lang="en-US" smtClean="0"/>
              <a:t>12/03/12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5FA0-4636-47B5-A6A8-925D5B500F58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EEF122B8-5389-E14F-9C2E-3FC85EFDF34E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it-IT" smtClean="0"/>
              <a:t>Software Quality FS 2012 - Discussion Ex 1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3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CFD4-C024-C947-B3AA-B45C90EE0B26}" type="datetime1">
              <a:rPr lang="en-US" smtClean="0"/>
              <a:t>12/03/12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9" name="Connecteur droit 8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 smtClean="0"/>
              <a:t>Left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000" y="2340000"/>
            <a:ext cx="4050000" cy="3780000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6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Right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2000" y="2340000"/>
            <a:ext cx="4050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A900-49DE-3541-B8D6-6EA2BE34EBE3}" type="datetime1">
              <a:rPr lang="en-US" smtClean="0"/>
              <a:t>12/03/12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401F-3D01-FE43-9C0D-A6146F0C13FF}" type="datetime1">
              <a:rPr lang="en-US" smtClean="0"/>
              <a:t>12/03/12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AD36F-AEC1-7149-B4E0-EF879740939D}" type="datetime1">
              <a:rPr lang="en-US" smtClean="0"/>
              <a:t>12/03/12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3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1E39-C5C9-B142-9D99-8A8EB71EA274}" type="datetime1">
              <a:rPr lang="en-US" smtClean="0"/>
              <a:t>12/03/12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5FA0-4636-47B5-A6A8-925D5B500F58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9" name="Connecteur droit 8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 smtClean="0"/>
              <a:t>Left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000" y="2340000"/>
            <a:ext cx="4050000" cy="3780000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6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Right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2000" y="2340000"/>
            <a:ext cx="4050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A780-E76F-5340-B6F0-F1FA2AB184B7}" type="datetime1">
              <a:rPr lang="en-US" smtClean="0"/>
              <a:t>12/03/12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5FA0-4636-47B5-A6A8-925D5B500F58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6E6B1-813F-174C-9909-D099DD8668CE}" type="datetime1">
              <a:rPr lang="en-US" smtClean="0"/>
              <a:t>12/03/12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5FA0-4636-47B5-A6A8-925D5B500F58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C09D-014B-E148-995B-9BB84F65C20D}" type="datetime1">
              <a:rPr lang="en-US" smtClean="0"/>
              <a:t>12/03/12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5FA0-4636-47B5-A6A8-925D5B500F58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t" anchorCtr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2050" name="Picture 2" descr="C:\Users\Cédric Jeanneret\Work\Personal\Logos\uzh_logo_e_pos_standard.ti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431998" y="5292000"/>
            <a:ext cx="2300338" cy="720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DBC7FA58-239A-6946-8155-A8A0EDA1A522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it-IT" smtClean="0"/>
              <a:t>Software Quality FS 2012 - Discussion Ex 1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3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2470-7E79-F44A-A61A-CFCA72D1E4D7}" type="datetime1">
              <a:rPr lang="en-US" smtClean="0"/>
              <a:t>12/03/12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9" name="Connecteur droit 8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theme" Target="../theme/theme4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2000" y="360000"/>
            <a:ext cx="8280000" cy="900000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/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00" y="1800000"/>
            <a:ext cx="828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fld id="{E04A6878-9D9E-B246-A1F0-DA241C385B72}" type="datetime1">
              <a:rPr lang="en-US" smtClean="0"/>
              <a:t>12/03/12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32000" y="639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fld id="{006A5FA0-4636-47B5-A6A8-925D5B500F58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transition xmlns:p14="http://schemas.microsoft.com/office/powerpoint/2010/main">
    <p:randomBar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2000" y="360000"/>
            <a:ext cx="8280000" cy="900000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/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00" y="1800000"/>
            <a:ext cx="828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CD816A7-518E-984D-AB03-86422410093C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32000" y="639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r>
              <a:rPr lang="it-IT" smtClean="0"/>
              <a:t>Software Quality FS 2012 - Discussion Ex 1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transition xmlns:p14="http://schemas.microsoft.com/office/powerpoint/2010/main">
    <p:randomBar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2000" y="360000"/>
            <a:ext cx="8280000" cy="900000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/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00" y="1800000"/>
            <a:ext cx="828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7C8E590-0FEE-9B47-9813-A5C853511E92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32000" y="639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r>
              <a:rPr lang="it-IT" smtClean="0"/>
              <a:t>Software Quality FS 2012 - Discussion Ex 1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</p:sldLayoutIdLst>
  <p:transition xmlns:p14="http://schemas.microsoft.com/office/powerpoint/2010/main">
    <p:randomBar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2000" y="360000"/>
            <a:ext cx="8280000" cy="900000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/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00" y="1800000"/>
            <a:ext cx="828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0D01491-1E23-AC4D-B302-A65C62431E57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32000" y="639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r>
              <a:rPr lang="it-IT" smtClean="0"/>
              <a:t>Software Quality FS 2012 - Discussion Ex 1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</p:sldLayoutIdLst>
  <p:transition xmlns:p14="http://schemas.microsoft.com/office/powerpoint/2010/main">
    <p:randomBar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Software </a:t>
            </a:r>
            <a:r>
              <a:rPr lang="fr-CH" dirty="0" err="1" smtClean="0"/>
              <a:t>Quality</a:t>
            </a:r>
            <a:r>
              <a:rPr lang="fr-CH" dirty="0" smtClean="0"/>
              <a:t> FS 2012</a:t>
            </a:r>
            <a:endParaRPr lang="fr-CH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CH" dirty="0" err="1" smtClean="0"/>
              <a:t>Exercise</a:t>
            </a:r>
            <a:r>
              <a:rPr lang="fr-CH" dirty="0" smtClean="0"/>
              <a:t> 1 - Discussion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CH" dirty="0" err="1" smtClean="0"/>
              <a:t>Eya</a:t>
            </a:r>
            <a:r>
              <a:rPr lang="fr-CH" dirty="0" smtClean="0"/>
              <a:t> Ben </a:t>
            </a:r>
            <a:r>
              <a:rPr lang="fr-CH" dirty="0" err="1" smtClean="0"/>
              <a:t>Charrada</a:t>
            </a:r>
            <a:endParaRPr lang="fr-CH" dirty="0" smtClean="0"/>
          </a:p>
          <a:p>
            <a:endParaRPr lang="fr-CH" dirty="0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Grading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CH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fr-CH" dirty="0" smtClean="0">
                <a:solidFill>
                  <a:srgbClr val="FF0000"/>
                </a:solidFill>
              </a:rPr>
              <a:t>--</a:t>
            </a:r>
            <a:r>
              <a:rPr lang="fr-CH" dirty="0" smtClean="0"/>
              <a:t>, </a:t>
            </a:r>
            <a:r>
              <a:rPr lang="fr-CH" dirty="0" smtClean="0">
                <a:solidFill>
                  <a:srgbClr val="FF0000"/>
                </a:solidFill>
              </a:rPr>
              <a:t>-</a:t>
            </a:r>
            <a:r>
              <a:rPr lang="fr-CH" dirty="0" smtClean="0"/>
              <a:t>, </a:t>
            </a:r>
            <a:r>
              <a:rPr lang="fr-CH" dirty="0" smtClean="0">
                <a:solidFill>
                  <a:schemeClr val="accent3"/>
                </a:solidFill>
              </a:rPr>
              <a:t>~</a:t>
            </a:r>
            <a:r>
              <a:rPr lang="fr-CH" dirty="0" smtClean="0"/>
              <a:t>, </a:t>
            </a:r>
            <a:r>
              <a:rPr lang="fr-CH" dirty="0" smtClean="0">
                <a:solidFill>
                  <a:schemeClr val="accent4"/>
                </a:solidFill>
              </a:rPr>
              <a:t>+</a:t>
            </a:r>
            <a:r>
              <a:rPr lang="fr-CH" dirty="0" smtClean="0"/>
              <a:t>, </a:t>
            </a:r>
            <a:r>
              <a:rPr lang="fr-CH" dirty="0" smtClean="0">
                <a:solidFill>
                  <a:schemeClr val="accent4"/>
                </a:solidFill>
              </a:rPr>
              <a:t>++</a:t>
            </a:r>
          </a:p>
          <a:p>
            <a:pPr lvl="1">
              <a:buNone/>
            </a:pPr>
            <a:r>
              <a:rPr lang="fr-CH" dirty="0" smtClean="0"/>
              <a:t>Ordinal </a:t>
            </a:r>
            <a:r>
              <a:rPr lang="fr-CH" dirty="0" err="1" smtClean="0"/>
              <a:t>scale</a:t>
            </a:r>
            <a:endParaRPr lang="fr-CH" dirty="0" smtClean="0"/>
          </a:p>
          <a:p>
            <a:pPr>
              <a:buNone/>
            </a:pPr>
            <a:endParaRPr lang="fr-CH" dirty="0" smtClean="0">
              <a:solidFill>
                <a:schemeClr val="accent4"/>
              </a:solidFill>
            </a:endParaRPr>
          </a:p>
          <a:p>
            <a:pPr>
              <a:buNone/>
            </a:pPr>
            <a:r>
              <a:rPr lang="fr-CH" dirty="0" err="1" smtClean="0"/>
              <a:t>Average</a:t>
            </a:r>
            <a:r>
              <a:rPr lang="fr-CH" dirty="0" smtClean="0"/>
              <a:t>: </a:t>
            </a:r>
            <a:r>
              <a:rPr lang="fr-CH" b="1" dirty="0" err="1" smtClean="0"/>
              <a:t>median</a:t>
            </a:r>
            <a:endParaRPr lang="fr-CH" b="1" dirty="0" smtClean="0"/>
          </a:p>
          <a:p>
            <a:pPr lvl="1">
              <a:buNone/>
            </a:pPr>
            <a:r>
              <a:rPr lang="fr-CH" dirty="0" smtClean="0"/>
              <a:t>The </a:t>
            </a:r>
            <a:r>
              <a:rPr lang="fr-CH" dirty="0" err="1" smtClean="0"/>
              <a:t>median</a:t>
            </a:r>
            <a:r>
              <a:rPr lang="fr-CH" dirty="0" smtClean="0"/>
              <a:t> of 3 </a:t>
            </a:r>
            <a:r>
              <a:rPr lang="fr-CH" dirty="0" err="1" smtClean="0"/>
              <a:t>assignments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second-</a:t>
            </a:r>
            <a:r>
              <a:rPr lang="fr-CH" dirty="0" err="1" smtClean="0"/>
              <a:t>ranked</a:t>
            </a:r>
            <a:r>
              <a:rPr lang="fr-CH" dirty="0" smtClean="0"/>
              <a:t> grade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520-5201-AB41-A483-B513C7F73C28}" type="datetime1">
              <a:rPr lang="en-US" smtClean="0"/>
              <a:t>12/03/12</a:t>
            </a:fld>
            <a:endParaRPr lang="fr-CH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5FA0-4636-47B5-A6A8-925D5B500F58}" type="slidenum">
              <a:rPr lang="fr-CH" smtClean="0"/>
              <a:pPr/>
              <a:t>2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Colony of Chameleons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Non-Determinism in Spin</a:t>
            </a:r>
          </a:p>
          <a:p>
            <a:pPr lvl="1"/>
            <a:r>
              <a:rPr lang="de-CH" dirty="0" smtClean="0"/>
              <a:t>do-loop</a:t>
            </a:r>
          </a:p>
          <a:p>
            <a:pPr lvl="1"/>
            <a:r>
              <a:rPr lang="de-CH" dirty="0" smtClean="0"/>
              <a:t>Processes</a:t>
            </a:r>
          </a:p>
          <a:p>
            <a:pPr lvl="1">
              <a:buNone/>
            </a:pPr>
            <a:endParaRPr lang="de-CH" dirty="0" smtClean="0"/>
          </a:p>
          <a:p>
            <a:r>
              <a:rPr lang="de-CH" dirty="0" smtClean="0"/>
              <a:t>d_steps</a:t>
            </a:r>
          </a:p>
          <a:p>
            <a:pPr lvl="1">
              <a:buNone/>
            </a:pPr>
            <a:r>
              <a:rPr lang="de-CH" dirty="0" smtClean="0"/>
              <a:t>no intermediate </a:t>
            </a:r>
            <a:r>
              <a:rPr lang="de-CH" dirty="0" err="1" smtClean="0"/>
              <a:t>states</a:t>
            </a:r>
            <a:r>
              <a:rPr lang="de-CH" dirty="0" smtClean="0"/>
              <a:t> </a:t>
            </a:r>
            <a:r>
              <a:rPr lang="de-CH" dirty="0" err="1" smtClean="0"/>
              <a:t>generated</a:t>
            </a:r>
            <a:endParaRPr lang="de-CH" dirty="0" smtClean="0"/>
          </a:p>
          <a:p>
            <a:pPr lvl="1">
              <a:buNone/>
            </a:pPr>
            <a:endParaRPr lang="de-CH" dirty="0"/>
          </a:p>
          <a:p>
            <a:r>
              <a:rPr lang="fr-CH" dirty="0"/>
              <a:t>The order of process declaration changes the shape of the search tree.</a:t>
            </a:r>
          </a:p>
          <a:p>
            <a:pPr lvl="1">
              <a:buNone/>
            </a:pPr>
            <a:endParaRPr lang="de-CH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81A13-EF91-7640-9AF7-D882A006526E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3</a:t>
            </a:fld>
            <a:endParaRPr lang="fr-CH" dirty="0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err="1" smtClean="0"/>
              <a:t>Safety</a:t>
            </a:r>
            <a:r>
              <a:rPr lang="fr-CH" dirty="0" smtClean="0"/>
              <a:t>? </a:t>
            </a:r>
            <a:r>
              <a:rPr lang="fr-CH" dirty="0" err="1" smtClean="0"/>
              <a:t>Liveness</a:t>
            </a:r>
            <a:r>
              <a:rPr lang="fr-CH" dirty="0" smtClean="0"/>
              <a:t>?</a:t>
            </a:r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Colony of Chameleons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32000" y="1800000"/>
            <a:ext cx="8460480" cy="432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CH" dirty="0" err="1" smtClean="0">
                <a:solidFill>
                  <a:schemeClr val="accent1"/>
                </a:solidFill>
              </a:rPr>
              <a:t>Safety</a:t>
            </a:r>
            <a:endParaRPr lang="fr-CH" dirty="0" smtClean="0">
              <a:solidFill>
                <a:schemeClr val="accent1"/>
              </a:solidFill>
            </a:endParaRPr>
          </a:p>
          <a:p>
            <a:pPr lvl="1">
              <a:buNone/>
            </a:pPr>
            <a:r>
              <a:rPr lang="fr-CH" i="1" dirty="0" err="1" smtClean="0"/>
              <a:t>Something</a:t>
            </a:r>
            <a:r>
              <a:rPr lang="fr-CH" i="1" dirty="0" smtClean="0"/>
              <a:t> </a:t>
            </a:r>
            <a:r>
              <a:rPr lang="fr-CH" i="1" dirty="0" err="1" smtClean="0">
                <a:solidFill>
                  <a:schemeClr val="accent1"/>
                </a:solidFill>
              </a:rPr>
              <a:t>bad</a:t>
            </a:r>
            <a:r>
              <a:rPr lang="fr-CH" i="1" dirty="0" smtClean="0"/>
              <a:t> </a:t>
            </a:r>
            <a:r>
              <a:rPr lang="fr-CH" b="1" i="1" dirty="0" err="1" smtClean="0"/>
              <a:t>never</a:t>
            </a:r>
            <a:r>
              <a:rPr lang="fr-CH" i="1" dirty="0" smtClean="0"/>
              <a:t> </a:t>
            </a:r>
            <a:r>
              <a:rPr lang="fr-CH" i="1" dirty="0" err="1" smtClean="0"/>
              <a:t>happens</a:t>
            </a:r>
            <a:endParaRPr lang="fr-CH" i="1" dirty="0" smtClean="0"/>
          </a:p>
          <a:p>
            <a:pPr lvl="1"/>
            <a:endParaRPr lang="fr-CH" dirty="0" smtClean="0"/>
          </a:p>
          <a:p>
            <a:pPr lvl="1">
              <a:buNone/>
            </a:pPr>
            <a:endParaRPr lang="fr-CH" dirty="0" smtClean="0">
              <a:solidFill>
                <a:schemeClr val="bg2"/>
              </a:solidFill>
            </a:endParaRPr>
          </a:p>
          <a:p>
            <a:pPr>
              <a:buNone/>
            </a:pPr>
            <a:r>
              <a:rPr lang="fr-CH" dirty="0" err="1" smtClean="0">
                <a:solidFill>
                  <a:schemeClr val="accent4"/>
                </a:solidFill>
              </a:rPr>
              <a:t>Liveness</a:t>
            </a:r>
            <a:endParaRPr lang="fr-CH" dirty="0" smtClean="0">
              <a:solidFill>
                <a:schemeClr val="accent4"/>
              </a:solidFill>
            </a:endParaRPr>
          </a:p>
          <a:p>
            <a:pPr lvl="1">
              <a:buNone/>
            </a:pPr>
            <a:r>
              <a:rPr lang="fr-CH" i="1" dirty="0" err="1" smtClean="0"/>
              <a:t>Something</a:t>
            </a:r>
            <a:r>
              <a:rPr lang="fr-CH" i="1" dirty="0" smtClean="0"/>
              <a:t> </a:t>
            </a:r>
            <a:r>
              <a:rPr lang="fr-CH" i="1" dirty="0" smtClean="0">
                <a:solidFill>
                  <a:schemeClr val="accent4"/>
                </a:solidFill>
              </a:rPr>
              <a:t>good</a:t>
            </a:r>
            <a:r>
              <a:rPr lang="fr-CH" i="1" dirty="0" smtClean="0"/>
              <a:t> </a:t>
            </a:r>
            <a:r>
              <a:rPr lang="fr-CH" b="1" i="1" dirty="0" err="1" smtClean="0"/>
              <a:t>Eventually</a:t>
            </a:r>
            <a:r>
              <a:rPr lang="fr-CH" b="1" i="1" dirty="0" smtClean="0"/>
              <a:t> </a:t>
            </a:r>
            <a:r>
              <a:rPr lang="fr-CH" i="1" dirty="0" smtClean="0"/>
              <a:t>happening</a:t>
            </a:r>
          </a:p>
          <a:p>
            <a:pPr lvl="1">
              <a:buNone/>
            </a:pPr>
            <a:endParaRPr lang="fr-CH" dirty="0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35D1-6CD0-2F45-9A6C-3256BCB2AD66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5FA0-4636-47B5-A6A8-925D5B500F58}" type="slidenum">
              <a:rPr lang="fr-CH" smtClean="0"/>
              <a:pPr/>
              <a:t>4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Colony of Chameleons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active </a:t>
            </a:r>
            <a:r>
              <a:rPr lang="en-US" dirty="0" err="1" smtClean="0"/>
              <a:t>proctype</a:t>
            </a:r>
            <a:r>
              <a:rPr lang="en-US" dirty="0" smtClean="0"/>
              <a:t> birth()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		</a:t>
            </a:r>
            <a:r>
              <a:rPr lang="en-US" sz="2800" b="1" dirty="0" smtClean="0"/>
              <a:t>:: </a:t>
            </a:r>
            <a:r>
              <a:rPr lang="en-US" sz="2800" b="1" dirty="0" err="1" smtClean="0"/>
              <a:t>d_step</a:t>
            </a:r>
            <a:r>
              <a:rPr lang="en-US" sz="2800" b="1" dirty="0" smtClean="0"/>
              <a:t> {</a:t>
            </a:r>
            <a:r>
              <a:rPr lang="en-US" sz="2800" b="1" dirty="0" err="1" smtClean="0"/>
              <a:t>nRed</a:t>
            </a:r>
            <a:r>
              <a:rPr lang="en-US" sz="2800" b="1" dirty="0" smtClean="0"/>
              <a:t> &gt;1 ;</a:t>
            </a:r>
            <a:r>
              <a:rPr lang="en-US" sz="2800" dirty="0" err="1" smtClean="0"/>
              <a:t>nRed</a:t>
            </a:r>
            <a:r>
              <a:rPr lang="en-US" sz="2800" dirty="0" smtClean="0"/>
              <a:t>++;}</a:t>
            </a:r>
          </a:p>
          <a:p>
            <a:pPr>
              <a:buNone/>
            </a:pPr>
            <a:r>
              <a:rPr lang="en-US" sz="2800" b="1" dirty="0" smtClean="0"/>
              <a:t>		:: </a:t>
            </a:r>
            <a:r>
              <a:rPr lang="en-US" sz="2800" b="1" dirty="0" err="1" smtClean="0"/>
              <a:t>d_step</a:t>
            </a:r>
            <a:r>
              <a:rPr lang="en-US" sz="2800" b="1" dirty="0" smtClean="0"/>
              <a:t> {</a:t>
            </a:r>
            <a:r>
              <a:rPr lang="en-US" sz="2800" b="1" dirty="0" err="1" smtClean="0"/>
              <a:t>nRed</a:t>
            </a:r>
            <a:r>
              <a:rPr lang="en-US" sz="2800" b="1" dirty="0" smtClean="0"/>
              <a:t>  &amp;&amp; </a:t>
            </a:r>
            <a:r>
              <a:rPr lang="en-US" sz="2800" b="1" dirty="0" err="1" smtClean="0"/>
              <a:t>nRed</a:t>
            </a:r>
            <a:r>
              <a:rPr lang="en-US" sz="2800" b="1" dirty="0" smtClean="0"/>
              <a:t> ;</a:t>
            </a:r>
            <a:r>
              <a:rPr lang="en-US" sz="2800" dirty="0" err="1" smtClean="0"/>
              <a:t>nRed</a:t>
            </a:r>
            <a:r>
              <a:rPr lang="en-US" sz="2800" dirty="0" smtClean="0"/>
              <a:t>++;}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8932-4EC9-2F4A-A1EA-FB8A647C24C4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5</a:t>
            </a:fld>
            <a:endParaRPr lang="fr-CH" dirty="0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/>
              <a:t>Limitations of SPIN</a:t>
            </a:r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Colony of Chameleons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endParaRPr lang="fr-CH" dirty="0" smtClean="0"/>
          </a:p>
          <a:p>
            <a:pPr>
              <a:buNone/>
            </a:pPr>
            <a:r>
              <a:rPr lang="fr-CH" dirty="0" smtClean="0"/>
              <a:t>Number </a:t>
            </a:r>
            <a:r>
              <a:rPr lang="fr-CH" dirty="0" smtClean="0"/>
              <a:t>of states explodes rapidly.</a:t>
            </a:r>
          </a:p>
          <a:p>
            <a:pPr lvl="1">
              <a:buNone/>
            </a:pPr>
            <a:r>
              <a:rPr lang="fr-CH" dirty="0" smtClean="0"/>
              <a:t>for 400 </a:t>
            </a:r>
            <a:r>
              <a:rPr lang="fr-CH" dirty="0" err="1" smtClean="0"/>
              <a:t>chameleons</a:t>
            </a:r>
            <a:r>
              <a:rPr lang="fr-CH" dirty="0" smtClean="0"/>
              <a:t>: &gt;800 Mb, &gt;70 sec, &gt;10 M </a:t>
            </a:r>
            <a:r>
              <a:rPr lang="fr-CH" dirty="0" err="1" smtClean="0"/>
              <a:t>reachable</a:t>
            </a:r>
            <a:r>
              <a:rPr lang="fr-CH" dirty="0" smtClean="0"/>
              <a:t> states</a:t>
            </a:r>
          </a:p>
          <a:p>
            <a:pPr lvl="1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If the </a:t>
            </a:r>
            <a:r>
              <a:rPr lang="fr-CH" dirty="0" err="1" smtClean="0"/>
              <a:t>search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not exhaustive, no </a:t>
            </a:r>
            <a:r>
              <a:rPr lang="fr-CH" dirty="0" err="1" smtClean="0"/>
              <a:t>guarantee</a:t>
            </a:r>
            <a:r>
              <a:rPr lang="fr-CH" dirty="0" smtClean="0"/>
              <a:t> to </a:t>
            </a:r>
            <a:r>
              <a:rPr lang="fr-CH" dirty="0" err="1" smtClean="0"/>
              <a:t>find</a:t>
            </a:r>
            <a:r>
              <a:rPr lang="fr-CH" dirty="0" smtClean="0"/>
              <a:t> a violation </a:t>
            </a:r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err="1" smtClean="0"/>
              <a:t>within</a:t>
            </a:r>
            <a:r>
              <a:rPr lang="fr-CH" dirty="0" smtClean="0"/>
              <a:t> the </a:t>
            </a:r>
            <a:r>
              <a:rPr lang="fr-CH" dirty="0" err="1" smtClean="0"/>
              <a:t>search</a:t>
            </a:r>
            <a:r>
              <a:rPr lang="fr-CH" dirty="0" smtClean="0"/>
              <a:t> range.</a:t>
            </a:r>
          </a:p>
          <a:p>
            <a:pPr lvl="1">
              <a:buNone/>
            </a:pPr>
            <a:r>
              <a:rPr lang="fr-CH" dirty="0" smtClean="0"/>
              <a:t>extinction possible </a:t>
            </a:r>
            <a:r>
              <a:rPr lang="fr-CH" dirty="0" err="1" smtClean="0"/>
              <a:t>with</a:t>
            </a:r>
            <a:r>
              <a:rPr lang="fr-CH" dirty="0" smtClean="0"/>
              <a:t> N=30, but not </a:t>
            </a:r>
            <a:r>
              <a:rPr lang="fr-CH" dirty="0" err="1" smtClean="0"/>
              <a:t>with</a:t>
            </a:r>
            <a:r>
              <a:rPr lang="fr-CH" dirty="0" smtClean="0"/>
              <a:t> N=350</a:t>
            </a:r>
          </a:p>
          <a:p>
            <a:pPr lvl="1">
              <a:buNone/>
            </a:pPr>
            <a:endParaRPr lang="fr-CH" dirty="0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30A9-DB6B-E045-81B8-05C80B246E35}" type="datetime1">
              <a:rPr lang="en-US" smtClean="0"/>
              <a:t>12/03/12</a:t>
            </a:fld>
            <a:endParaRPr lang="fr-CH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5FA0-4636-47B5-A6A8-925D5B500F58}" type="slidenum">
              <a:rPr lang="fr-CH" smtClean="0"/>
              <a:pPr/>
              <a:t>6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Petri</a:t>
            </a:r>
            <a:r>
              <a:rPr lang="fr-CH" dirty="0" smtClean="0"/>
              <a:t> Nets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32000" y="1800000"/>
            <a:ext cx="8712000" cy="4320000"/>
          </a:xfrm>
        </p:spPr>
        <p:txBody>
          <a:bodyPr lIns="0">
            <a:normAutofit/>
          </a:bodyPr>
          <a:lstStyle/>
          <a:p>
            <a:pPr algn="ctr">
              <a:buNone/>
            </a:pPr>
            <a:endParaRPr lang="fr-CH" dirty="0" smtClean="0"/>
          </a:p>
          <a:p>
            <a:pPr algn="ctr">
              <a:buNone/>
            </a:pPr>
            <a:endParaRPr lang="fr-CH" dirty="0" smtClean="0"/>
          </a:p>
          <a:p>
            <a:pPr algn="ctr">
              <a:buNone/>
            </a:pPr>
            <a:r>
              <a:rPr lang="fr-CH" dirty="0" smtClean="0"/>
              <a:t>All </a:t>
            </a:r>
            <a:r>
              <a:rPr lang="fr-CH" dirty="0" err="1" smtClean="0"/>
              <a:t>verifications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</a:t>
            </a:r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dirty="0" err="1" smtClean="0"/>
              <a:t>ltl</a:t>
            </a:r>
            <a:r>
              <a:rPr lang="fr-CH" dirty="0" smtClean="0"/>
              <a:t> formulas</a:t>
            </a:r>
            <a:endParaRPr lang="fr-CH" dirty="0" smtClean="0">
              <a:sym typeface="Symbol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90571-1A7A-7347-A3A3-D97AE605B6B5}" type="datetime1">
              <a:rPr lang="en-US" smtClean="0"/>
              <a:t>12/03/12</a:t>
            </a:fld>
            <a:endParaRPr lang="fr-CH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1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5FA0-4636-47B5-A6A8-925D5B500F58}" type="slidenum">
              <a:rPr lang="fr-CH" smtClean="0"/>
              <a:pPr/>
              <a:t>7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Saratoga">
  <a:themeElements>
    <a:clrScheme name="Saratoga">
      <a:dk1>
        <a:srgbClr val="000000"/>
      </a:dk1>
      <a:lt1>
        <a:srgbClr val="FFFFFF"/>
      </a:lt1>
      <a:dk2>
        <a:srgbClr val="000000"/>
      </a:dk2>
      <a:lt2>
        <a:srgbClr val="BFBFBF"/>
      </a:lt2>
      <a:accent1>
        <a:srgbClr val="FF0000"/>
      </a:accent1>
      <a:accent2>
        <a:srgbClr val="0070C0"/>
      </a:accent2>
      <a:accent3>
        <a:srgbClr val="FFFF00"/>
      </a:accent3>
      <a:accent4>
        <a:srgbClr val="00B050"/>
      </a:accent4>
      <a:accent5>
        <a:srgbClr val="F79646"/>
      </a:accent5>
      <a:accent6>
        <a:srgbClr val="4BACC6"/>
      </a:accent6>
      <a:hlink>
        <a:srgbClr val="0000FF"/>
      </a:hlink>
      <a:folHlink>
        <a:srgbClr val="800080"/>
      </a:folHlink>
    </a:clrScheme>
    <a:fontScheme name="Saratoga">
      <a:majorFont>
        <a:latin typeface="ITC Stone Sans Std Medium"/>
        <a:ea typeface=""/>
        <a:cs typeface=""/>
      </a:majorFont>
      <a:minorFont>
        <a:latin typeface="Frutiger LT Std 47 Light C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ratoga Impression">
  <a:themeElements>
    <a:clrScheme name="Saratoga Blanc">
      <a:dk1>
        <a:srgbClr val="FFFFFF"/>
      </a:dk1>
      <a:lt1>
        <a:srgbClr val="000000"/>
      </a:lt1>
      <a:dk2>
        <a:srgbClr val="FFFFFF"/>
      </a:dk2>
      <a:lt2>
        <a:srgbClr val="7F7F7F"/>
      </a:lt2>
      <a:accent1>
        <a:srgbClr val="FF0000"/>
      </a:accent1>
      <a:accent2>
        <a:srgbClr val="0070C0"/>
      </a:accent2>
      <a:accent3>
        <a:srgbClr val="FFFF00"/>
      </a:accent3>
      <a:accent4>
        <a:srgbClr val="00B050"/>
      </a:accent4>
      <a:accent5>
        <a:srgbClr val="F79646"/>
      </a:accent5>
      <a:accent6>
        <a:srgbClr val="4BACC6"/>
      </a:accent6>
      <a:hlink>
        <a:srgbClr val="0000FF"/>
      </a:hlink>
      <a:folHlink>
        <a:srgbClr val="800080"/>
      </a:folHlink>
    </a:clrScheme>
    <a:fontScheme name="Saratoga">
      <a:majorFont>
        <a:latin typeface="TheSans B6 SemiBold"/>
        <a:ea typeface=""/>
        <a:cs typeface=""/>
      </a:majorFont>
      <a:minorFont>
        <a:latin typeface="Frutiger LT Std 47 Light C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aratoga Impression">
  <a:themeElements>
    <a:clrScheme name="Saratoga Blanc">
      <a:dk1>
        <a:srgbClr val="FFFFFF"/>
      </a:dk1>
      <a:lt1>
        <a:srgbClr val="000000"/>
      </a:lt1>
      <a:dk2>
        <a:srgbClr val="FFFFFF"/>
      </a:dk2>
      <a:lt2>
        <a:srgbClr val="7F7F7F"/>
      </a:lt2>
      <a:accent1>
        <a:srgbClr val="FF0000"/>
      </a:accent1>
      <a:accent2>
        <a:srgbClr val="0070C0"/>
      </a:accent2>
      <a:accent3>
        <a:srgbClr val="FFFF00"/>
      </a:accent3>
      <a:accent4>
        <a:srgbClr val="00B050"/>
      </a:accent4>
      <a:accent5>
        <a:srgbClr val="F79646"/>
      </a:accent5>
      <a:accent6>
        <a:srgbClr val="4BACC6"/>
      </a:accent6>
      <a:hlink>
        <a:srgbClr val="0000FF"/>
      </a:hlink>
      <a:folHlink>
        <a:srgbClr val="800080"/>
      </a:folHlink>
    </a:clrScheme>
    <a:fontScheme name="Saratoga">
      <a:majorFont>
        <a:latin typeface="TheSans B6 SemiBold"/>
        <a:ea typeface=""/>
        <a:cs typeface=""/>
      </a:majorFont>
      <a:minorFont>
        <a:latin typeface="Frutiger LT Std 47 Light C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Saratoga Impression">
  <a:themeElements>
    <a:clrScheme name="Saratoga Blanc">
      <a:dk1>
        <a:srgbClr val="FFFFFF"/>
      </a:dk1>
      <a:lt1>
        <a:srgbClr val="000000"/>
      </a:lt1>
      <a:dk2>
        <a:srgbClr val="FFFFFF"/>
      </a:dk2>
      <a:lt2>
        <a:srgbClr val="7F7F7F"/>
      </a:lt2>
      <a:accent1>
        <a:srgbClr val="FF0000"/>
      </a:accent1>
      <a:accent2>
        <a:srgbClr val="0070C0"/>
      </a:accent2>
      <a:accent3>
        <a:srgbClr val="FFFF00"/>
      </a:accent3>
      <a:accent4>
        <a:srgbClr val="00B050"/>
      </a:accent4>
      <a:accent5>
        <a:srgbClr val="F79646"/>
      </a:accent5>
      <a:accent6>
        <a:srgbClr val="4BACC6"/>
      </a:accent6>
      <a:hlink>
        <a:srgbClr val="0000FF"/>
      </a:hlink>
      <a:folHlink>
        <a:srgbClr val="800080"/>
      </a:folHlink>
    </a:clrScheme>
    <a:fontScheme name="Saratoga">
      <a:majorFont>
        <a:latin typeface="TheSans B6 SemiBold"/>
        <a:ea typeface=""/>
        <a:cs typeface=""/>
      </a:majorFont>
      <a:minorFont>
        <a:latin typeface="Frutiger LT Std 47 Light C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Saratoga</Template>
  <TotalTime>1527</TotalTime>
  <Words>233</Words>
  <Application>Microsoft Macintosh PowerPoint</Application>
  <PresentationFormat>On-screen Show (4:3)</PresentationFormat>
  <Paragraphs>66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Saratoga</vt:lpstr>
      <vt:lpstr>Saratoga Impression</vt:lpstr>
      <vt:lpstr>1_Saratoga Impression</vt:lpstr>
      <vt:lpstr>2_Saratoga Impression</vt:lpstr>
      <vt:lpstr>Software Quality FS 2012</vt:lpstr>
      <vt:lpstr>Grading</vt:lpstr>
      <vt:lpstr>Colony of Chameleons</vt:lpstr>
      <vt:lpstr>Colony of Chameleons</vt:lpstr>
      <vt:lpstr>Colony of Chameleons</vt:lpstr>
      <vt:lpstr>Colony of Chameleons</vt:lpstr>
      <vt:lpstr>Petri Nets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Quality FS 2010</dc:title>
  <dc:creator>Cédric Jeanneret</dc:creator>
  <cp:lastModifiedBy>Eya Ben charrada</cp:lastModifiedBy>
  <cp:revision>96</cp:revision>
  <dcterms:created xsi:type="dcterms:W3CDTF">2010-03-24T14:57:35Z</dcterms:created>
  <dcterms:modified xsi:type="dcterms:W3CDTF">2012-03-12T10:11:01Z</dcterms:modified>
</cp:coreProperties>
</file>