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3"/>
  </p:notesMasterIdLst>
  <p:sldIdLst>
    <p:sldId id="256" r:id="rId2"/>
    <p:sldId id="257" r:id="rId3"/>
    <p:sldId id="264" r:id="rId4"/>
    <p:sldId id="263" r:id="rId5"/>
    <p:sldId id="292" r:id="rId6"/>
    <p:sldId id="310" r:id="rId7"/>
    <p:sldId id="301" r:id="rId8"/>
    <p:sldId id="267" r:id="rId9"/>
    <p:sldId id="286" r:id="rId10"/>
    <p:sldId id="279" r:id="rId11"/>
    <p:sldId id="308" r:id="rId12"/>
    <p:sldId id="305" r:id="rId13"/>
    <p:sldId id="309" r:id="rId14"/>
    <p:sldId id="294" r:id="rId15"/>
    <p:sldId id="298" r:id="rId16"/>
    <p:sldId id="303" r:id="rId17"/>
    <p:sldId id="311" r:id="rId18"/>
    <p:sldId id="312" r:id="rId19"/>
    <p:sldId id="302" r:id="rId20"/>
    <p:sldId id="304" r:id="rId21"/>
    <p:sldId id="29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71" autoAdjust="0"/>
  </p:normalViewPr>
  <p:slideViewPr>
    <p:cSldViewPr>
      <p:cViewPr varScale="1">
        <p:scale>
          <a:sx n="75" d="100"/>
          <a:sy n="75" d="100"/>
        </p:scale>
        <p:origin x="-133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3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88D7C5-4CD3-4FE5-BE11-AEBD0C5E04D1}" type="datetimeFigureOut">
              <a:rPr lang="en-US" smtClean="0"/>
              <a:t>11/21/2011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04FB5B-F7AB-4FC2-A15D-6E29BA56EF69}" type="slidenum">
              <a:rPr lang="en-US" smtClean="0"/>
              <a:t>‹#›</a:t>
            </a:fld>
            <a:endParaRPr lang="en-US"/>
          </a:p>
        </p:txBody>
      </p:sp>
    </p:spTree>
    <p:extLst>
      <p:ext uri="{BB962C8B-B14F-4D97-AF65-F5344CB8AC3E}">
        <p14:creationId xmlns:p14="http://schemas.microsoft.com/office/powerpoint/2010/main" val="2222322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focuses on examples</a:t>
            </a:r>
            <a:r>
              <a:rPr lang="en-US" baseline="0" dirty="0" smtClean="0"/>
              <a:t> from different Government agencies that have developed open data applications and services and discusses and how these projects drove innovative outcomes.</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2</a:t>
            </a:fld>
            <a:endParaRPr lang="en-US"/>
          </a:p>
        </p:txBody>
      </p:sp>
    </p:spTree>
    <p:extLst>
      <p:ext uri="{BB962C8B-B14F-4D97-AF65-F5344CB8AC3E}">
        <p14:creationId xmlns:p14="http://schemas.microsoft.com/office/powerpoint/2010/main" val="3427250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VanGuide</a:t>
            </a:r>
            <a:r>
              <a:rPr lang="en-US" dirty="0" smtClean="0"/>
              <a:t> – built for</a:t>
            </a:r>
            <a:r>
              <a:rPr lang="en-US" baseline="0" dirty="0" smtClean="0"/>
              <a:t> visitors during the 2010 Winter Olympics</a:t>
            </a:r>
            <a:r>
              <a:rPr lang="en-US" dirty="0" smtClean="0"/>
              <a:t>.  One of the first open data applications</a:t>
            </a:r>
            <a:r>
              <a:rPr lang="en-US" baseline="0" dirty="0" smtClean="0"/>
              <a:t> to combine City open data with transit routes AND Twitter social media integration.  Based on Windows Azure cloud with both iPhone and Windows Phone mobile clients.</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14</a:t>
            </a:fld>
            <a:endParaRPr lang="en-US"/>
          </a:p>
        </p:txBody>
      </p:sp>
    </p:spTree>
    <p:extLst>
      <p:ext uri="{BB962C8B-B14F-4D97-AF65-F5344CB8AC3E}">
        <p14:creationId xmlns:p14="http://schemas.microsoft.com/office/powerpoint/2010/main" val="3172237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TaxiCity</a:t>
            </a:r>
            <a:r>
              <a:rPr lang="en-US" dirty="0" smtClean="0"/>
              <a:t>.</a:t>
            </a:r>
            <a:r>
              <a:rPr lang="en-US" baseline="0" dirty="0" smtClean="0"/>
              <a:t>  Built by the Centre for Digital Media in Vancouver.  The students built a virtual game for tourists using Vancouver open data and Cloud as an example of what can be done in digital media space with open data.</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15</a:t>
            </a:fld>
            <a:endParaRPr lang="en-US"/>
          </a:p>
        </p:txBody>
      </p:sp>
    </p:spTree>
    <p:extLst>
      <p:ext uri="{BB962C8B-B14F-4D97-AF65-F5344CB8AC3E}">
        <p14:creationId xmlns:p14="http://schemas.microsoft.com/office/powerpoint/2010/main" val="3978778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a:t>
            </a:r>
            <a:r>
              <a:rPr lang="en-US" baseline="0" dirty="0" smtClean="0"/>
              <a:t> Government Cloud-based sandbox site for EU.  Government agencies can load their data into the Cloud and make it available to citizens and developers via an Open API.  Currently hosts data from over 20 countries and more than 90 datasets.</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19</a:t>
            </a:fld>
            <a:endParaRPr lang="en-US"/>
          </a:p>
        </p:txBody>
      </p:sp>
    </p:spTree>
    <p:extLst>
      <p:ext uri="{BB962C8B-B14F-4D97-AF65-F5344CB8AC3E}">
        <p14:creationId xmlns:p14="http://schemas.microsoft.com/office/powerpoint/2010/main" val="3986180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FixMyStreet</a:t>
            </a:r>
            <a:r>
              <a:rPr lang="en-US" dirty="0" smtClean="0"/>
              <a:t> from MySociety.org in</a:t>
            </a:r>
            <a:r>
              <a:rPr lang="en-US" baseline="0" dirty="0" smtClean="0"/>
              <a:t> UK is one of the earliest examples of open data applications.</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3</a:t>
            </a:fld>
            <a:endParaRPr lang="en-US"/>
          </a:p>
        </p:txBody>
      </p:sp>
    </p:spTree>
    <p:extLst>
      <p:ext uri="{BB962C8B-B14F-4D97-AF65-F5344CB8AC3E}">
        <p14:creationId xmlns:p14="http://schemas.microsoft.com/office/powerpoint/2010/main" val="2363720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Stumble</a:t>
            </a:r>
            <a:r>
              <a:rPr lang="en-US" baseline="0" dirty="0" smtClean="0"/>
              <a:t> Safely combined near-</a:t>
            </a:r>
            <a:r>
              <a:rPr lang="en-US" baseline="0" dirty="0" err="1" smtClean="0"/>
              <a:t>realtime</a:t>
            </a:r>
            <a:r>
              <a:rPr lang="en-US" baseline="0" dirty="0" smtClean="0"/>
              <a:t> crime data with transit routes and location of bars and restaurants.  It’s purpose was to highlight crime hotspots that citizens could avoid on the way home at night.</a:t>
            </a:r>
          </a:p>
          <a:p>
            <a:r>
              <a:rPr lang="en-US" baseline="0" dirty="0" smtClean="0"/>
              <a:t>VanPark2010 was built for the Vancouver Winter Olympics as a central portal providing City parking AND commercial parking data in one app.  Prior to this, a citizen or visitor to the City may have to go to 3 different websites to see parking information.</a:t>
            </a:r>
          </a:p>
          <a:p>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5</a:t>
            </a:fld>
            <a:endParaRPr lang="en-US"/>
          </a:p>
        </p:txBody>
      </p:sp>
    </p:spTree>
    <p:extLst>
      <p:ext uri="{BB962C8B-B14F-4D97-AF65-F5344CB8AC3E}">
        <p14:creationId xmlns:p14="http://schemas.microsoft.com/office/powerpoint/2010/main" val="2561642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Windows Azure is inherently designed to be ‘open’.  Developers can continue to use their existing tools whether they are using </a:t>
            </a:r>
            <a:r>
              <a:rPr lang="en-US" dirty="0" err="1" smtClean="0"/>
              <a:t>.Net</a:t>
            </a:r>
            <a:r>
              <a:rPr lang="en-US" dirty="0" smtClean="0"/>
              <a:t>, ASP, PHP, Ruby,</a:t>
            </a:r>
            <a:r>
              <a:rPr lang="en-US" baseline="0" dirty="0" smtClean="0"/>
              <a:t> Python, etc.</a:t>
            </a:r>
            <a:endParaRPr lang="en-US" dirty="0"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orbel" pitchFamily="34" charset="0"/>
                <a:cs typeface="Arial" charset="0"/>
              </a:defRPr>
            </a:lvl1pPr>
            <a:lvl2pPr marL="742950" indent="-285750" eaLnBrk="0" hangingPunct="0">
              <a:defRPr>
                <a:solidFill>
                  <a:schemeClr val="tx1"/>
                </a:solidFill>
                <a:latin typeface="Corbel" pitchFamily="34" charset="0"/>
                <a:cs typeface="Arial" charset="0"/>
              </a:defRPr>
            </a:lvl2pPr>
            <a:lvl3pPr marL="1143000" indent="-228600" eaLnBrk="0" hangingPunct="0">
              <a:defRPr>
                <a:solidFill>
                  <a:schemeClr val="tx1"/>
                </a:solidFill>
                <a:latin typeface="Corbel" pitchFamily="34" charset="0"/>
                <a:cs typeface="Arial" charset="0"/>
              </a:defRPr>
            </a:lvl3pPr>
            <a:lvl4pPr marL="1600200" indent="-228600" eaLnBrk="0" hangingPunct="0">
              <a:defRPr>
                <a:solidFill>
                  <a:schemeClr val="tx1"/>
                </a:solidFill>
                <a:latin typeface="Corbel" pitchFamily="34" charset="0"/>
                <a:cs typeface="Arial" charset="0"/>
              </a:defRPr>
            </a:lvl4pPr>
            <a:lvl5pPr marL="2057400" indent="-228600" eaLnBrk="0" hangingPunct="0">
              <a:defRPr>
                <a:solidFill>
                  <a:schemeClr val="tx1"/>
                </a:solidFill>
                <a:latin typeface="Corbel" pitchFamily="34" charset="0"/>
                <a:cs typeface="Arial" charset="0"/>
              </a:defRPr>
            </a:lvl5pPr>
            <a:lvl6pPr marL="2514600" indent="-228600" eaLnBrk="0" fontAlgn="base" hangingPunct="0">
              <a:spcBef>
                <a:spcPct val="0"/>
              </a:spcBef>
              <a:spcAft>
                <a:spcPct val="0"/>
              </a:spcAft>
              <a:defRPr>
                <a:solidFill>
                  <a:schemeClr val="tx1"/>
                </a:solidFill>
                <a:latin typeface="Corbel" pitchFamily="34" charset="0"/>
                <a:cs typeface="Arial" charset="0"/>
              </a:defRPr>
            </a:lvl6pPr>
            <a:lvl7pPr marL="2971800" indent="-228600" eaLnBrk="0" fontAlgn="base" hangingPunct="0">
              <a:spcBef>
                <a:spcPct val="0"/>
              </a:spcBef>
              <a:spcAft>
                <a:spcPct val="0"/>
              </a:spcAft>
              <a:defRPr>
                <a:solidFill>
                  <a:schemeClr val="tx1"/>
                </a:solidFill>
                <a:latin typeface="Corbel" pitchFamily="34" charset="0"/>
                <a:cs typeface="Arial" charset="0"/>
              </a:defRPr>
            </a:lvl7pPr>
            <a:lvl8pPr marL="3429000" indent="-228600" eaLnBrk="0" fontAlgn="base" hangingPunct="0">
              <a:spcBef>
                <a:spcPct val="0"/>
              </a:spcBef>
              <a:spcAft>
                <a:spcPct val="0"/>
              </a:spcAft>
              <a:defRPr>
                <a:solidFill>
                  <a:schemeClr val="tx1"/>
                </a:solidFill>
                <a:latin typeface="Corbel" pitchFamily="34" charset="0"/>
                <a:cs typeface="Arial" charset="0"/>
              </a:defRPr>
            </a:lvl8pPr>
            <a:lvl9pPr marL="3886200" indent="-228600" eaLnBrk="0" fontAlgn="base" hangingPunct="0">
              <a:spcBef>
                <a:spcPct val="0"/>
              </a:spcBef>
              <a:spcAft>
                <a:spcPct val="0"/>
              </a:spcAft>
              <a:defRPr>
                <a:solidFill>
                  <a:schemeClr val="tx1"/>
                </a:solidFill>
                <a:latin typeface="Corbel" pitchFamily="34" charset="0"/>
                <a:cs typeface="Arial" charset="0"/>
              </a:defRPr>
            </a:lvl9pPr>
          </a:lstStyle>
          <a:p>
            <a:pPr eaLnBrk="1" hangingPunct="1"/>
            <a:fld id="{82B25CFD-E551-4E03-B1D1-41E6599C1E49}" type="slidenum">
              <a:rPr lang="en-US"/>
              <a:pPr eaLnBrk="1" hangingPunct="1"/>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OGDI is a free and open source solution</a:t>
            </a:r>
            <a:r>
              <a:rPr lang="en-US" baseline="0" dirty="0" smtClean="0"/>
              <a:t> enabling Governments to easily publish data to the Cloud for ubiquitous access by citizens and developers.</a:t>
            </a:r>
          </a:p>
          <a:p>
            <a:r>
              <a:rPr lang="en-US" baseline="0" dirty="0" smtClean="0"/>
              <a:t>Considering Tim Berners-Lee ‘5-stars of Open Data’ – OGDI gives you 4-stars ‘out-of-the-box’.</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8</a:t>
            </a:fld>
            <a:endParaRPr lang="en-US"/>
          </a:p>
        </p:txBody>
      </p:sp>
    </p:spTree>
    <p:extLst>
      <p:ext uri="{BB962C8B-B14F-4D97-AF65-F5344CB8AC3E}">
        <p14:creationId xmlns:p14="http://schemas.microsoft.com/office/powerpoint/2010/main" val="3136460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Eye on Earth plots thousands</a:t>
            </a:r>
            <a:r>
              <a:rPr lang="en-US" baseline="0" dirty="0" smtClean="0"/>
              <a:t> of data points across Europe enabling citizens to rate the quality of Air and Water in different locations via SMS (and compare with Government data), demonstrating the large scale capability of the Cloud.</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9</a:t>
            </a:fld>
            <a:endParaRPr lang="en-US"/>
          </a:p>
        </p:txBody>
      </p:sp>
    </p:spTree>
    <p:extLst>
      <p:ext uri="{BB962C8B-B14F-4D97-AF65-F5344CB8AC3E}">
        <p14:creationId xmlns:p14="http://schemas.microsoft.com/office/powerpoint/2010/main" val="1151631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San Francisco ports the updates from its 311</a:t>
            </a:r>
            <a:r>
              <a:rPr lang="en-US" baseline="0" dirty="0" smtClean="0"/>
              <a:t> call </a:t>
            </a:r>
            <a:r>
              <a:rPr lang="en-US" baseline="0" dirty="0" err="1" smtClean="0"/>
              <a:t>centre</a:t>
            </a:r>
            <a:r>
              <a:rPr lang="en-US" baseline="0" dirty="0" smtClean="0"/>
              <a:t> to the Cloud enabling citizens easy access to the latest information without burdening the call </a:t>
            </a:r>
            <a:r>
              <a:rPr lang="en-US" baseline="0" dirty="0" err="1" smtClean="0"/>
              <a:t>centre</a:t>
            </a:r>
            <a:r>
              <a:rPr lang="en-US" baseline="0" dirty="0" smtClean="0"/>
              <a:t>.  A good example of a ‘hybrid’ approach.  Operational 311 system combined with Cloud back-end.</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10</a:t>
            </a:fld>
            <a:endParaRPr lang="en-US"/>
          </a:p>
        </p:txBody>
      </p:sp>
    </p:spTree>
    <p:extLst>
      <p:ext uri="{BB962C8B-B14F-4D97-AF65-F5344CB8AC3E}">
        <p14:creationId xmlns:p14="http://schemas.microsoft.com/office/powerpoint/2010/main" val="284516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City of Medicine Hat are small City in Western Canada.  They built</a:t>
            </a:r>
            <a:r>
              <a:rPr lang="en-US" baseline="0" dirty="0" smtClean="0"/>
              <a:t> an open data portal using OGDI/Azure in ‘a few days’ demonstrating the small scale and low-cost features of the Cloud.</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11</a:t>
            </a:fld>
            <a:endParaRPr lang="en-US"/>
          </a:p>
        </p:txBody>
      </p:sp>
    </p:spTree>
    <p:extLst>
      <p:ext uri="{BB962C8B-B14F-4D97-AF65-F5344CB8AC3E}">
        <p14:creationId xmlns:p14="http://schemas.microsoft.com/office/powerpoint/2010/main" val="3479962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 a ‘hybrid’ approach.  Drupal front-end,</a:t>
            </a:r>
            <a:r>
              <a:rPr lang="en-US" baseline="0" dirty="0" smtClean="0"/>
              <a:t> CKAN for data publishing, and OGDI/Azure for Cloud-based data storage and Open API</a:t>
            </a:r>
            <a:r>
              <a:rPr lang="en-US" baseline="0" dirty="0" smtClean="0"/>
              <a:t>.</a:t>
            </a:r>
          </a:p>
          <a:p>
            <a:r>
              <a:rPr lang="en-US" baseline="0" dirty="0" smtClean="0"/>
              <a:t>Good example of Cloud being used with open source technologies.</a:t>
            </a:r>
            <a:endParaRPr lang="en-US" dirty="0"/>
          </a:p>
        </p:txBody>
      </p:sp>
      <p:sp>
        <p:nvSpPr>
          <p:cNvPr id="4" name="Slide Number Placeholder 3"/>
          <p:cNvSpPr>
            <a:spLocks noGrp="1"/>
          </p:cNvSpPr>
          <p:nvPr>
            <p:ph type="sldNum" sz="quarter" idx="10"/>
          </p:nvPr>
        </p:nvSpPr>
        <p:spPr/>
        <p:txBody>
          <a:bodyPr/>
          <a:lstStyle/>
          <a:p>
            <a:fld id="{7B04FB5B-F7AB-4FC2-A15D-6E29BA56EF69}" type="slidenum">
              <a:rPr lang="en-US" smtClean="0"/>
              <a:t>12</a:t>
            </a:fld>
            <a:endParaRPr lang="en-US"/>
          </a:p>
        </p:txBody>
      </p:sp>
    </p:spTree>
    <p:extLst>
      <p:ext uri="{BB962C8B-B14F-4D97-AF65-F5344CB8AC3E}">
        <p14:creationId xmlns:p14="http://schemas.microsoft.com/office/powerpoint/2010/main" val="2766910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30" name="Date Placeholder 29"/>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28F1A77B-65D9-4CF4-B395-77311BE30CAB}" type="slidenum">
              <a:rPr lang="en-CA" smtClean="0"/>
              <a:pPr/>
              <a:t>‹#›</a:t>
            </a:fld>
            <a:endParaRPr lang="en-CA"/>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04248" y="260648"/>
            <a:ext cx="1981200" cy="2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F1A77B-65D9-4CF4-B395-77311BE30CAB}" type="slidenum">
              <a:rPr lang="en-CA" smtClean="0"/>
              <a:pPr/>
              <a:t>‹#›</a:t>
            </a:fld>
            <a:endParaRPr lang="en-CA"/>
          </a:p>
        </p:txBody>
      </p:sp>
      <p:pic>
        <p:nvPicPr>
          <p:cNvPr id="409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948264" y="188640"/>
            <a:ext cx="1981200" cy="2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8F1A77B-65D9-4CF4-B395-77311BE30CA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en-US" smtClean="0"/>
              <a:t>Click icon to add picture</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p>
            <a:fld id="{7AC8568F-46BE-42C1-B136-9B3ED883F8EC}" type="datetimeFigureOut">
              <a:rPr lang="en-US" smtClean="0"/>
              <a:pPr/>
              <a:t>11/21/2011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153400" y="6356350"/>
            <a:ext cx="533400" cy="365125"/>
          </a:xfrm>
        </p:spPr>
        <p:txBody>
          <a:bodyPr/>
          <a:lstStyle/>
          <a:p>
            <a:fld id="{28F1A77B-65D9-4CF4-B395-77311BE30CAB}"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7AC8568F-46BE-42C1-B136-9B3ED883F8EC}" type="datetimeFigureOut">
              <a:rPr lang="en-US" smtClean="0"/>
              <a:pPr/>
              <a:t>11/21/2011</a:t>
            </a:fld>
            <a:endParaRPr lang="en-CA"/>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en-CA"/>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28F1A77B-65D9-4CF4-B395-77311BE30CAB}"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agayler@microsoft.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heygov.com/default.aspx?MapID=SanFran31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hyperlink" Target="http://data.medicinehat.c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hyperlink" Target="http://datadotgc.c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emitter.c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taxicity.c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hyperlink" Target="http://emitter.c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govdata.e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github.com/redbit/emitter" TargetMode="External"/><Relationship Id="rId3" Type="http://schemas.openxmlformats.org/officeDocument/2006/relationships/hyperlink" Target="http://ogdi.codeplex.com/" TargetMode="External"/><Relationship Id="rId7" Type="http://schemas.openxmlformats.org/officeDocument/2006/relationships/hyperlink" Target="http://oi.codeplex.com/" TargetMode="External"/><Relationship Id="rId2" Type="http://schemas.openxmlformats.org/officeDocument/2006/relationships/hyperlink" Target="http://ogdisdk.cloudapp.net/" TargetMode="External"/><Relationship Id="rId1" Type="http://schemas.openxmlformats.org/officeDocument/2006/relationships/slideLayout" Target="../slideLayouts/slideLayout2.xml"/><Relationship Id="rId6" Type="http://schemas.openxmlformats.org/officeDocument/2006/relationships/hyperlink" Target="http://www.youtube.com/watch?v=bZUHVQT24Is" TargetMode="External"/><Relationship Id="rId5" Type="http://schemas.openxmlformats.org/officeDocument/2006/relationships/hyperlink" Target="http://odaf.codeplex.com/" TargetMode="External"/><Relationship Id="rId4" Type="http://schemas.openxmlformats.org/officeDocument/2006/relationships/hyperlink" Target="http://vanguide.codeplex.com/" TargetMode="External"/><Relationship Id="rId9" Type="http://schemas.openxmlformats.org/officeDocument/2006/relationships/hyperlink" Target="http://port25.technet.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appsfordemocracy.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vanpark2010.ca/"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hyperlink" Target="http://www.microsoft.com/windowsazure/" TargetMode="External"/><Relationship Id="rId9" Type="http://schemas.openxmlformats.org/officeDocument/2006/relationships/image" Target="../media/image12.pn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hyperlink" Target="http://www.microsoft.com/azure/pricing.msp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codeplex.com/" TargetMode="External"/><Relationship Id="rId5" Type="http://schemas.openxmlformats.org/officeDocument/2006/relationships/hyperlink" Target="http://ogdisdk.cloudapp.net/" TargetMode="External"/><Relationship Id="rId4" Type="http://schemas.openxmlformats.org/officeDocument/2006/relationships/hyperlink" Target="http://www.microsoft.com/industry/government/opengovdat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eoe.eea.europa.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772816"/>
            <a:ext cx="8424936" cy="2167128"/>
          </a:xfrm>
        </p:spPr>
        <p:txBody>
          <a:bodyPr>
            <a:normAutofit/>
          </a:bodyPr>
          <a:lstStyle/>
          <a:p>
            <a:r>
              <a:rPr lang="en-CA" dirty="0" smtClean="0"/>
              <a:t>Open Government data initiative</a:t>
            </a:r>
            <a:br>
              <a:rPr lang="en-CA" dirty="0" smtClean="0"/>
            </a:br>
            <a:r>
              <a:rPr lang="en-CA" sz="4000" dirty="0" smtClean="0"/>
              <a:t>Open innovation and The Cloud</a:t>
            </a:r>
            <a:endParaRPr lang="en-CA" sz="4000" dirty="0"/>
          </a:p>
        </p:txBody>
      </p:sp>
      <p:sp>
        <p:nvSpPr>
          <p:cNvPr id="3" name="Subtitle 2"/>
          <p:cNvSpPr>
            <a:spLocks noGrp="1"/>
          </p:cNvSpPr>
          <p:nvPr>
            <p:ph type="subTitle" idx="1"/>
          </p:nvPr>
        </p:nvSpPr>
        <p:spPr>
          <a:xfrm>
            <a:off x="500034" y="4643446"/>
            <a:ext cx="5105400" cy="1219200"/>
          </a:xfrm>
        </p:spPr>
        <p:txBody>
          <a:bodyPr>
            <a:normAutofit fontScale="92500" lnSpcReduction="10000"/>
          </a:bodyPr>
          <a:lstStyle/>
          <a:p>
            <a:r>
              <a:rPr lang="en-CA" dirty="0" smtClean="0"/>
              <a:t>Nov 2011 - Zurich</a:t>
            </a:r>
          </a:p>
          <a:p>
            <a:r>
              <a:rPr lang="en-CA" dirty="0" smtClean="0"/>
              <a:t>Mark Gayler – </a:t>
            </a:r>
            <a:r>
              <a:rPr lang="en-CA" dirty="0" smtClean="0">
                <a:hlinkClick r:id="rId2"/>
              </a:rPr>
              <a:t>magayler@microsoft.com</a:t>
            </a:r>
            <a:r>
              <a:rPr lang="en-CA" dirty="0" smtClean="0"/>
              <a:t> </a:t>
            </a:r>
          </a:p>
          <a:p>
            <a:r>
              <a:rPr lang="en-CA" dirty="0" smtClean="0"/>
              <a:t>Open Software Evangelist</a:t>
            </a:r>
          </a:p>
          <a:p>
            <a:r>
              <a:rPr lang="en-CA" dirty="0" smtClean="0"/>
              <a:t>Microsoft Corp</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23898"/>
          </a:xfrm>
        </p:spPr>
        <p:txBody>
          <a:bodyPr>
            <a:normAutofit fontScale="90000"/>
          </a:bodyPr>
          <a:lstStyle/>
          <a:p>
            <a:r>
              <a:rPr lang="en-CA" dirty="0" smtClean="0"/>
              <a:t>City of San Francisco – Open311</a:t>
            </a:r>
            <a:endParaRPr lang="en-CA" dirty="0"/>
          </a:p>
        </p:txBody>
      </p:sp>
      <p:sp>
        <p:nvSpPr>
          <p:cNvPr id="3" name="Content Placeholder 2"/>
          <p:cNvSpPr>
            <a:spLocks noGrp="1"/>
          </p:cNvSpPr>
          <p:nvPr>
            <p:ph idx="1"/>
          </p:nvPr>
        </p:nvSpPr>
        <p:spPr>
          <a:xfrm>
            <a:off x="457200" y="1571612"/>
            <a:ext cx="8229600" cy="4722825"/>
          </a:xfrm>
        </p:spPr>
        <p:txBody>
          <a:bodyPr/>
          <a:lstStyle/>
          <a:p>
            <a:r>
              <a:rPr lang="en-CA" dirty="0" smtClean="0">
                <a:hlinkClick r:id="rId3"/>
              </a:rPr>
              <a:t>San Francisco 311</a:t>
            </a:r>
            <a:endParaRPr lang="en-CA" dirty="0" smtClean="0"/>
          </a:p>
          <a:p>
            <a:r>
              <a:rPr lang="en-CA" dirty="0" smtClean="0"/>
              <a:t>Allows citizens to report  and track non-emergency incidents</a:t>
            </a:r>
          </a:p>
          <a:p>
            <a:r>
              <a:rPr lang="en-CA" dirty="0" smtClean="0"/>
              <a:t>Combines mapping with Cloud</a:t>
            </a:r>
            <a:endParaRPr lang="en-CA"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435" y="3861048"/>
            <a:ext cx="6275102" cy="2840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5128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normAutofit fontScale="90000"/>
          </a:bodyPr>
          <a:lstStyle/>
          <a:p>
            <a:r>
              <a:rPr lang="en-US" dirty="0" smtClean="0"/>
              <a:t>Medicine Hat – </a:t>
            </a:r>
            <a:r>
              <a:rPr lang="en-US" dirty="0" smtClean="0">
                <a:hlinkClick r:id="rId3"/>
              </a:rPr>
              <a:t>Open Data Catalog</a:t>
            </a:r>
            <a:endParaRPr lang="en-US" dirty="0"/>
          </a:p>
        </p:txBody>
      </p:sp>
      <p:sp>
        <p:nvSpPr>
          <p:cNvPr id="3" name="Content Placeholder 2"/>
          <p:cNvSpPr>
            <a:spLocks noGrp="1"/>
          </p:cNvSpPr>
          <p:nvPr>
            <p:ph idx="1"/>
          </p:nvPr>
        </p:nvSpPr>
        <p:spPr>
          <a:xfrm>
            <a:off x="457200" y="1700808"/>
            <a:ext cx="8229600" cy="4593629"/>
          </a:xfrm>
        </p:spPr>
        <p:txBody>
          <a:bodyPr/>
          <a:lstStyle/>
          <a:p>
            <a:r>
              <a:rPr lang="en-US" dirty="0" smtClean="0"/>
              <a:t>Utilizes OGDI/Azure</a:t>
            </a:r>
          </a:p>
          <a:p>
            <a:r>
              <a:rPr lang="en-US" dirty="0" smtClean="0"/>
              <a:t>Property Assessments</a:t>
            </a:r>
          </a:p>
          <a:p>
            <a:r>
              <a:rPr lang="en-US" dirty="0" smtClean="0"/>
              <a:t>Elections</a:t>
            </a:r>
          </a:p>
          <a:p>
            <a:r>
              <a:rPr lang="en-US" dirty="0" smtClean="0"/>
              <a:t>Buildings</a:t>
            </a:r>
          </a:p>
          <a:p>
            <a:r>
              <a:rPr lang="en-US" dirty="0" smtClean="0"/>
              <a:t>Very small scale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1252" y="3501008"/>
            <a:ext cx="5416420" cy="311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5694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normAutofit/>
          </a:bodyPr>
          <a:lstStyle/>
          <a:p>
            <a:r>
              <a:rPr lang="en-CA" dirty="0" smtClean="0">
                <a:hlinkClick r:id="rId3"/>
              </a:rPr>
              <a:t>datadotgc.ca</a:t>
            </a:r>
            <a:endParaRPr lang="en-CA" dirty="0"/>
          </a:p>
        </p:txBody>
      </p:sp>
      <p:sp>
        <p:nvSpPr>
          <p:cNvPr id="3" name="Content Placeholder 2"/>
          <p:cNvSpPr>
            <a:spLocks noGrp="1"/>
          </p:cNvSpPr>
          <p:nvPr>
            <p:ph idx="1"/>
          </p:nvPr>
        </p:nvSpPr>
        <p:spPr>
          <a:xfrm>
            <a:off x="457200" y="1700808"/>
            <a:ext cx="8229600" cy="4593629"/>
          </a:xfrm>
        </p:spPr>
        <p:txBody>
          <a:bodyPr/>
          <a:lstStyle/>
          <a:p>
            <a:r>
              <a:rPr lang="en-CA" dirty="0" smtClean="0"/>
              <a:t>CDN Federal open government data</a:t>
            </a:r>
          </a:p>
          <a:p>
            <a:r>
              <a:rPr lang="en-CA" dirty="0" smtClean="0"/>
              <a:t>OGDI/Azure </a:t>
            </a:r>
            <a:r>
              <a:rPr lang="en-CA" dirty="0"/>
              <a:t>data </a:t>
            </a:r>
            <a:r>
              <a:rPr lang="en-CA" dirty="0" smtClean="0"/>
              <a:t>storage</a:t>
            </a:r>
          </a:p>
          <a:p>
            <a:r>
              <a:rPr lang="en-CA" dirty="0" smtClean="0"/>
              <a:t>Drupal front-end</a:t>
            </a:r>
          </a:p>
          <a:p>
            <a:r>
              <a:rPr lang="en-CA" dirty="0" smtClean="0"/>
              <a:t>CKAN</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5904" y="3429000"/>
            <a:ext cx="5841008" cy="335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4269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normAutofit/>
          </a:bodyPr>
          <a:lstStyle/>
          <a:p>
            <a:r>
              <a:rPr lang="en-CA" dirty="0" smtClean="0">
                <a:hlinkClick r:id="rId2"/>
              </a:rPr>
              <a:t>Emitter</a:t>
            </a:r>
            <a:endParaRPr lang="en-CA" dirty="0"/>
          </a:p>
        </p:txBody>
      </p:sp>
      <p:sp>
        <p:nvSpPr>
          <p:cNvPr id="3" name="Content Placeholder 2"/>
          <p:cNvSpPr>
            <a:spLocks noGrp="1"/>
          </p:cNvSpPr>
          <p:nvPr>
            <p:ph idx="1"/>
          </p:nvPr>
        </p:nvSpPr>
        <p:spPr>
          <a:xfrm>
            <a:off x="457200" y="1700808"/>
            <a:ext cx="8229600" cy="4593629"/>
          </a:xfrm>
        </p:spPr>
        <p:txBody>
          <a:bodyPr/>
          <a:lstStyle/>
          <a:p>
            <a:r>
              <a:rPr lang="en-CA" dirty="0" smtClean="0"/>
              <a:t>Tracks Pollution sources in local neighbourhood</a:t>
            </a:r>
          </a:p>
          <a:p>
            <a:r>
              <a:rPr lang="en-CA" dirty="0" smtClean="0"/>
              <a:t>OGDI/Azure data storage</a:t>
            </a:r>
          </a:p>
          <a:p>
            <a:r>
              <a:rPr lang="en-CA" dirty="0" smtClean="0"/>
              <a:t>Drupal front-end</a:t>
            </a:r>
          </a:p>
          <a:p>
            <a:r>
              <a:rPr lang="en-CA" dirty="0" smtClean="0"/>
              <a:t>Open Source</a:t>
            </a:r>
          </a:p>
          <a:p>
            <a:pPr marL="0" indent="0">
              <a:buNone/>
            </a:pPr>
            <a:r>
              <a:rPr lang="en-CA" dirty="0" smtClean="0"/>
              <a:t>    on </a:t>
            </a:r>
            <a:r>
              <a:rPr lang="en-CA" dirty="0" err="1" smtClean="0"/>
              <a:t>Github</a:t>
            </a:r>
            <a:endParaRPr lang="en-CA" dirty="0" smtClean="0"/>
          </a:p>
          <a:p>
            <a:endParaRPr lang="en-C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832147"/>
            <a:ext cx="4768974" cy="3920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42959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2738042"/>
            <a:ext cx="4878685" cy="3905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8622" t="3027" r="9879" b="4907"/>
          <a:stretch/>
        </p:blipFill>
        <p:spPr bwMode="auto">
          <a:xfrm>
            <a:off x="6674751" y="180946"/>
            <a:ext cx="2266605" cy="4191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533400"/>
            <a:ext cx="8229600" cy="879376"/>
          </a:xfrm>
        </p:spPr>
        <p:txBody>
          <a:bodyPr>
            <a:normAutofit/>
          </a:bodyPr>
          <a:lstStyle/>
          <a:p>
            <a:r>
              <a:rPr lang="en-CA" dirty="0" smtClean="0"/>
              <a:t>Vancouver - </a:t>
            </a:r>
            <a:r>
              <a:rPr lang="en-CA" dirty="0" err="1" smtClean="0"/>
              <a:t>VanGuide</a:t>
            </a:r>
            <a:r>
              <a:rPr lang="en-CA" dirty="0" smtClean="0"/>
              <a:t> </a:t>
            </a:r>
            <a:endParaRPr lang="en-CA" dirty="0"/>
          </a:p>
        </p:txBody>
      </p:sp>
      <p:sp>
        <p:nvSpPr>
          <p:cNvPr id="3" name="Content Placeholder 2"/>
          <p:cNvSpPr>
            <a:spLocks noGrp="1"/>
          </p:cNvSpPr>
          <p:nvPr>
            <p:ph idx="1"/>
          </p:nvPr>
        </p:nvSpPr>
        <p:spPr>
          <a:xfrm>
            <a:off x="457200" y="1700808"/>
            <a:ext cx="8229600" cy="4593629"/>
          </a:xfrm>
        </p:spPr>
        <p:txBody>
          <a:bodyPr/>
          <a:lstStyle/>
          <a:p>
            <a:r>
              <a:rPr lang="en-CA" dirty="0" smtClean="0"/>
              <a:t>Incorporates Cloud, mapping, </a:t>
            </a:r>
          </a:p>
          <a:p>
            <a:pPr marL="0" indent="0">
              <a:buNone/>
            </a:pPr>
            <a:r>
              <a:rPr lang="en-CA" dirty="0"/>
              <a:t> </a:t>
            </a:r>
            <a:r>
              <a:rPr lang="en-CA" dirty="0" smtClean="0"/>
              <a:t>   social networking, iPhone, WP7</a:t>
            </a:r>
          </a:p>
          <a:p>
            <a:r>
              <a:rPr lang="en-CA" dirty="0" smtClean="0"/>
              <a:t>ODAF</a:t>
            </a:r>
          </a:p>
          <a:p>
            <a:pPr marL="0" indent="0">
              <a:buNone/>
            </a:pPr>
            <a:r>
              <a:rPr lang="en-CA" dirty="0" smtClean="0"/>
              <a:t>    Open Source</a:t>
            </a:r>
          </a:p>
          <a:p>
            <a:pPr marL="0" indent="0">
              <a:buNone/>
            </a:pPr>
            <a:r>
              <a:rPr lang="en-CA" dirty="0" smtClean="0"/>
              <a:t>    on </a:t>
            </a:r>
            <a:r>
              <a:rPr lang="en-CA" dirty="0" err="1" smtClean="0"/>
              <a:t>Codeplex</a:t>
            </a:r>
            <a:endParaRPr lang="en-CA" dirty="0" smtClean="0"/>
          </a:p>
          <a:p>
            <a:endParaRPr lang="en-CA" dirty="0"/>
          </a:p>
        </p:txBody>
      </p:sp>
    </p:spTree>
    <p:extLst>
      <p:ext uri="{BB962C8B-B14F-4D97-AF65-F5344CB8AC3E}">
        <p14:creationId xmlns:p14="http://schemas.microsoft.com/office/powerpoint/2010/main" val="979283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normAutofit/>
          </a:bodyPr>
          <a:lstStyle/>
          <a:p>
            <a:r>
              <a:rPr lang="en-CA" dirty="0" smtClean="0"/>
              <a:t>Vancouver </a:t>
            </a:r>
            <a:r>
              <a:rPr lang="en-CA" dirty="0"/>
              <a:t>– </a:t>
            </a:r>
            <a:r>
              <a:rPr lang="en-CA" dirty="0" err="1" smtClean="0">
                <a:hlinkClick r:id="rId3"/>
              </a:rPr>
              <a:t>Taxicity</a:t>
            </a:r>
            <a:r>
              <a:rPr lang="en-CA" dirty="0" smtClean="0"/>
              <a:t> Game</a:t>
            </a:r>
            <a:endParaRPr lang="en-CA"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556792"/>
            <a:ext cx="7604603" cy="4976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544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35360"/>
          </a:xfrm>
        </p:spPr>
        <p:txBody>
          <a:bodyPr>
            <a:normAutofit fontScale="90000"/>
          </a:bodyPr>
          <a:lstStyle/>
          <a:p>
            <a:r>
              <a:rPr lang="en-US" dirty="0" smtClean="0"/>
              <a:t>Benefits of Open Data and Cloud</a:t>
            </a:r>
            <a:endParaRPr lang="en-US" dirty="0"/>
          </a:p>
        </p:txBody>
      </p:sp>
      <p:sp>
        <p:nvSpPr>
          <p:cNvPr id="3" name="Content Placeholder 2"/>
          <p:cNvSpPr>
            <a:spLocks noGrp="1"/>
          </p:cNvSpPr>
          <p:nvPr>
            <p:ph idx="1"/>
          </p:nvPr>
        </p:nvSpPr>
        <p:spPr>
          <a:xfrm>
            <a:off x="457200" y="1556792"/>
            <a:ext cx="8229600" cy="4737645"/>
          </a:xfrm>
        </p:spPr>
        <p:txBody>
          <a:bodyPr>
            <a:normAutofit lnSpcReduction="10000"/>
          </a:bodyPr>
          <a:lstStyle/>
          <a:p>
            <a:r>
              <a:rPr lang="en-US" dirty="0" smtClean="0"/>
              <a:t>Inherent support for open standards</a:t>
            </a:r>
          </a:p>
          <a:p>
            <a:r>
              <a:rPr lang="en-US" dirty="0" smtClean="0"/>
              <a:t>Ability to share/reuse code</a:t>
            </a:r>
          </a:p>
          <a:p>
            <a:r>
              <a:rPr lang="en-US" dirty="0" smtClean="0"/>
              <a:t>Minimal infrastructure investment</a:t>
            </a:r>
          </a:p>
          <a:p>
            <a:r>
              <a:rPr lang="en-US" dirty="0" smtClean="0"/>
              <a:t>Low-cost of data storage</a:t>
            </a:r>
          </a:p>
          <a:p>
            <a:r>
              <a:rPr lang="en-US" dirty="0" smtClean="0"/>
              <a:t>Highly </a:t>
            </a:r>
            <a:r>
              <a:rPr lang="en-US" i="1" dirty="0" smtClean="0"/>
              <a:t>scalable</a:t>
            </a:r>
            <a:r>
              <a:rPr lang="en-US" dirty="0" smtClean="0"/>
              <a:t> based on </a:t>
            </a:r>
            <a:r>
              <a:rPr lang="en-US" dirty="0" err="1" smtClean="0"/>
              <a:t>datasets+usage</a:t>
            </a:r>
            <a:endParaRPr lang="en-US" dirty="0" smtClean="0"/>
          </a:p>
          <a:p>
            <a:pPr lvl="1"/>
            <a:r>
              <a:rPr lang="en-US" dirty="0" smtClean="0"/>
              <a:t>Popularity drives transactions</a:t>
            </a:r>
          </a:p>
          <a:p>
            <a:r>
              <a:rPr lang="en-US" dirty="0" smtClean="0"/>
              <a:t>Avoids ‘silos’ of data catalogs</a:t>
            </a:r>
          </a:p>
          <a:p>
            <a:r>
              <a:rPr lang="en-US" dirty="0" smtClean="0"/>
              <a:t>One app can be used by multiple jurisdictions</a:t>
            </a:r>
          </a:p>
          <a:p>
            <a:pPr lvl="1"/>
            <a:r>
              <a:rPr lang="en-US" dirty="0" smtClean="0"/>
              <a:t>E.g. </a:t>
            </a:r>
            <a:r>
              <a:rPr lang="en-US" dirty="0" smtClean="0">
                <a:hlinkClick r:id="rId2"/>
              </a:rPr>
              <a:t>http://emitter.ca</a:t>
            </a:r>
            <a:r>
              <a:rPr lang="en-US" dirty="0" smtClean="0"/>
              <a:t>, Open311</a:t>
            </a:r>
          </a:p>
        </p:txBody>
      </p:sp>
    </p:spTree>
    <p:extLst>
      <p:ext uri="{BB962C8B-B14F-4D97-AF65-F5344CB8AC3E}">
        <p14:creationId xmlns:p14="http://schemas.microsoft.com/office/powerpoint/2010/main" val="1955717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normAutofit/>
          </a:bodyPr>
          <a:lstStyle/>
          <a:p>
            <a:r>
              <a:rPr lang="en-US" dirty="0" smtClean="0"/>
              <a:t>Driving Innovation</a:t>
            </a:r>
            <a:endParaRPr lang="en-US" dirty="0"/>
          </a:p>
        </p:txBody>
      </p:sp>
      <p:sp>
        <p:nvSpPr>
          <p:cNvPr id="3" name="Content Placeholder 2"/>
          <p:cNvSpPr>
            <a:spLocks noGrp="1"/>
          </p:cNvSpPr>
          <p:nvPr>
            <p:ph idx="1"/>
          </p:nvPr>
        </p:nvSpPr>
        <p:spPr>
          <a:xfrm>
            <a:off x="467544" y="1484784"/>
            <a:ext cx="8435280" cy="5256584"/>
          </a:xfrm>
        </p:spPr>
        <p:txBody>
          <a:bodyPr>
            <a:normAutofit/>
          </a:bodyPr>
          <a:lstStyle/>
          <a:p>
            <a:r>
              <a:rPr lang="en-US" dirty="0" smtClean="0"/>
              <a:t>Join Government + Citizens + Developers</a:t>
            </a:r>
          </a:p>
          <a:p>
            <a:pPr lvl="1"/>
            <a:r>
              <a:rPr lang="en-US" dirty="0" smtClean="0"/>
              <a:t>Opportunities for innovative new apps and services</a:t>
            </a:r>
          </a:p>
          <a:p>
            <a:pPr lvl="1"/>
            <a:r>
              <a:rPr lang="en-US" dirty="0" smtClean="0"/>
              <a:t>Possibilities to monetize – for EE and EU</a:t>
            </a:r>
          </a:p>
          <a:p>
            <a:r>
              <a:rPr lang="en-US" dirty="0" smtClean="0"/>
              <a:t>Exploit Cloud Computing</a:t>
            </a:r>
          </a:p>
          <a:p>
            <a:pPr lvl="1"/>
            <a:r>
              <a:rPr lang="en-US" dirty="0" smtClean="0"/>
              <a:t>Do it better, faster, sexier than the rest!</a:t>
            </a:r>
          </a:p>
          <a:p>
            <a:r>
              <a:rPr lang="en-US" dirty="0" smtClean="0"/>
              <a:t>Free or Not Free? – Do </a:t>
            </a:r>
            <a:r>
              <a:rPr lang="en-US" smtClean="0"/>
              <a:t>BOTH!</a:t>
            </a:r>
            <a:endParaRPr lang="en-US" dirty="0" smtClean="0"/>
          </a:p>
          <a:p>
            <a:r>
              <a:rPr lang="en-US" dirty="0" smtClean="0"/>
              <a:t>Ensure you have </a:t>
            </a:r>
            <a:r>
              <a:rPr lang="en-US" i="1" dirty="0" smtClean="0"/>
              <a:t>scalable</a:t>
            </a:r>
            <a:r>
              <a:rPr lang="en-US" dirty="0" smtClean="0"/>
              <a:t> infrastructure</a:t>
            </a:r>
          </a:p>
          <a:p>
            <a:pPr lvl="1"/>
            <a:r>
              <a:rPr lang="en-US" dirty="0" smtClean="0"/>
              <a:t>Government + Commercial data (SLA)</a:t>
            </a:r>
          </a:p>
          <a:p>
            <a:pPr lvl="1"/>
            <a:r>
              <a:rPr lang="en-US" dirty="0" smtClean="0"/>
              <a:t>E.g. weather, environment, traffic, transport</a:t>
            </a:r>
            <a:endParaRPr lang="en-US" dirty="0"/>
          </a:p>
        </p:txBody>
      </p:sp>
    </p:spTree>
    <p:extLst>
      <p:ext uri="{BB962C8B-B14F-4D97-AF65-F5344CB8AC3E}">
        <p14:creationId xmlns:p14="http://schemas.microsoft.com/office/powerpoint/2010/main" val="1122044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lstStyle/>
          <a:p>
            <a:r>
              <a:rPr lang="en-US" dirty="0" smtClean="0"/>
              <a:t> 5 Stars of Open Data*</a:t>
            </a:r>
            <a:endParaRPr lang="en-US" dirty="0"/>
          </a:p>
        </p:txBody>
      </p:sp>
      <p:sp>
        <p:nvSpPr>
          <p:cNvPr id="3" name="Content Placeholder 2"/>
          <p:cNvSpPr>
            <a:spLocks noGrp="1"/>
          </p:cNvSpPr>
          <p:nvPr>
            <p:ph idx="1"/>
          </p:nvPr>
        </p:nvSpPr>
        <p:spPr>
          <a:xfrm>
            <a:off x="482600" y="1772816"/>
            <a:ext cx="8229600" cy="4114800"/>
          </a:xfrm>
        </p:spPr>
        <p:txBody>
          <a:bodyPr>
            <a:normAutofit fontScale="85000" lnSpcReduction="20000"/>
          </a:bodyPr>
          <a:lstStyle/>
          <a:p>
            <a:pPr marL="0" indent="0">
              <a:buNone/>
            </a:pPr>
            <a:r>
              <a:rPr lang="en-US" b="1" dirty="0" smtClean="0"/>
              <a:t>* Star </a:t>
            </a:r>
            <a:r>
              <a:rPr lang="en-US" dirty="0" smtClean="0"/>
              <a:t>for </a:t>
            </a:r>
            <a:r>
              <a:rPr lang="en-US" dirty="0"/>
              <a:t>putting data on the Web at all, with an open license. </a:t>
            </a:r>
            <a:r>
              <a:rPr lang="en-US" dirty="0" smtClean="0"/>
              <a:t>E.g. Zip files and PDFs </a:t>
            </a:r>
            <a:r>
              <a:rPr lang="en-US" dirty="0"/>
              <a:t>get 1 star.</a:t>
            </a:r>
          </a:p>
          <a:p>
            <a:pPr marL="0" indent="0">
              <a:buNone/>
            </a:pPr>
            <a:r>
              <a:rPr lang="en-US" dirty="0"/>
              <a:t/>
            </a:r>
            <a:br>
              <a:rPr lang="en-US" dirty="0"/>
            </a:br>
            <a:r>
              <a:rPr lang="en-US" b="1" dirty="0" smtClean="0"/>
              <a:t>** </a:t>
            </a:r>
            <a:r>
              <a:rPr lang="en-US" b="1" dirty="0"/>
              <a:t>Stars </a:t>
            </a:r>
            <a:r>
              <a:rPr lang="en-US" dirty="0"/>
              <a:t>if it's </a:t>
            </a:r>
            <a:r>
              <a:rPr lang="en-US" dirty="0" smtClean="0"/>
              <a:t>machine-readable e.g. Excel.</a:t>
            </a:r>
            <a:endParaRPr lang="en-US" dirty="0"/>
          </a:p>
          <a:p>
            <a:pPr marL="0" indent="0">
              <a:buNone/>
            </a:pPr>
            <a:r>
              <a:rPr lang="en-US" dirty="0"/>
              <a:t/>
            </a:r>
            <a:br>
              <a:rPr lang="en-US" dirty="0"/>
            </a:br>
            <a:r>
              <a:rPr lang="en-US" b="1" dirty="0" smtClean="0"/>
              <a:t>*** </a:t>
            </a:r>
            <a:r>
              <a:rPr lang="en-US" b="1" dirty="0"/>
              <a:t>Stars </a:t>
            </a:r>
            <a:r>
              <a:rPr lang="en-US" dirty="0"/>
              <a:t>for machine-readable, non-proprietary </a:t>
            </a:r>
            <a:r>
              <a:rPr lang="en-US" dirty="0" smtClean="0"/>
              <a:t>formats e.g. CSV or XML.</a:t>
            </a:r>
            <a:endParaRPr lang="en-US" dirty="0"/>
          </a:p>
          <a:p>
            <a:pPr marL="0" indent="0">
              <a:buNone/>
            </a:pPr>
            <a:r>
              <a:rPr lang="en-US" dirty="0"/>
              <a:t/>
            </a:r>
            <a:br>
              <a:rPr lang="en-US" dirty="0"/>
            </a:br>
            <a:r>
              <a:rPr lang="en-US" b="1" dirty="0" smtClean="0"/>
              <a:t>**** Stars </a:t>
            </a:r>
            <a:r>
              <a:rPr lang="en-US" dirty="0"/>
              <a:t>if the data </a:t>
            </a:r>
            <a:r>
              <a:rPr lang="en-US" dirty="0" smtClean="0"/>
              <a:t>uses URL for identification.</a:t>
            </a:r>
            <a:endParaRPr lang="en-US" dirty="0"/>
          </a:p>
          <a:p>
            <a:pPr marL="0" indent="0">
              <a:buNone/>
            </a:pPr>
            <a:r>
              <a:rPr lang="en-US" dirty="0"/>
              <a:t/>
            </a:r>
            <a:br>
              <a:rPr lang="en-US" dirty="0"/>
            </a:br>
            <a:r>
              <a:rPr lang="en-US" b="1" dirty="0" smtClean="0"/>
              <a:t>***** Stars </a:t>
            </a:r>
            <a:r>
              <a:rPr lang="en-US" dirty="0"/>
              <a:t>when </a:t>
            </a:r>
            <a:r>
              <a:rPr lang="en-US" dirty="0" smtClean="0"/>
              <a:t>data is linked to other data for context.</a:t>
            </a:r>
            <a:endParaRPr lang="en-US" dirty="0"/>
          </a:p>
          <a:p>
            <a:endParaRPr lang="en-US" dirty="0"/>
          </a:p>
        </p:txBody>
      </p:sp>
      <p:sp>
        <p:nvSpPr>
          <p:cNvPr id="5" name="TextBox 4"/>
          <p:cNvSpPr txBox="1"/>
          <p:nvPr/>
        </p:nvSpPr>
        <p:spPr>
          <a:xfrm>
            <a:off x="683568" y="6165304"/>
            <a:ext cx="3902928" cy="369332"/>
          </a:xfrm>
          <a:prstGeom prst="rect">
            <a:avLst/>
          </a:prstGeom>
          <a:noFill/>
        </p:spPr>
        <p:txBody>
          <a:bodyPr wrap="none" rtlCol="0">
            <a:spAutoFit/>
          </a:bodyPr>
          <a:lstStyle/>
          <a:p>
            <a:r>
              <a:rPr lang="en-US" dirty="0" smtClean="0"/>
              <a:t>*Tim Berners-Lee – </a:t>
            </a:r>
            <a:r>
              <a:rPr lang="en-US" dirty="0" err="1" smtClean="0"/>
              <a:t>Gov</a:t>
            </a:r>
            <a:r>
              <a:rPr lang="en-US" dirty="0" smtClean="0"/>
              <a:t> 2.0 Expo, 2010</a:t>
            </a:r>
            <a:endParaRPr lang="en-US" dirty="0"/>
          </a:p>
        </p:txBody>
      </p:sp>
    </p:spTree>
    <p:extLst>
      <p:ext uri="{BB962C8B-B14F-4D97-AF65-F5344CB8AC3E}">
        <p14:creationId xmlns:p14="http://schemas.microsoft.com/office/powerpoint/2010/main" val="42228301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399"/>
            <a:ext cx="8229600" cy="1446883"/>
          </a:xfrm>
        </p:spPr>
        <p:txBody>
          <a:bodyPr/>
          <a:lstStyle/>
          <a:p>
            <a:r>
              <a:rPr lang="en-US" dirty="0" smtClean="0"/>
              <a:t>Open Data in EU</a:t>
            </a:r>
            <a:endParaRPr lang="en-US" dirty="0"/>
          </a:p>
        </p:txBody>
      </p:sp>
      <p:sp>
        <p:nvSpPr>
          <p:cNvPr id="3" name="Content Placeholder 2"/>
          <p:cNvSpPr>
            <a:spLocks noGrp="1"/>
          </p:cNvSpPr>
          <p:nvPr>
            <p:ph idx="1"/>
          </p:nvPr>
        </p:nvSpPr>
        <p:spPr>
          <a:xfrm>
            <a:off x="467544" y="2348880"/>
            <a:ext cx="8229600" cy="4114800"/>
          </a:xfrm>
        </p:spPr>
        <p:txBody>
          <a:bodyPr/>
          <a:lstStyle/>
          <a:p>
            <a:r>
              <a:rPr lang="en-US" dirty="0" smtClean="0">
                <a:hlinkClick r:id="rId3"/>
              </a:rPr>
              <a:t>http://govdata.eu</a:t>
            </a:r>
            <a:endParaRPr lang="en-US" dirty="0" smtClean="0"/>
          </a:p>
          <a:p>
            <a:r>
              <a:rPr lang="en-US" dirty="0" smtClean="0"/>
              <a:t>70+ datasets</a:t>
            </a:r>
          </a:p>
          <a:p>
            <a:r>
              <a:rPr lang="en-US" dirty="0" smtClean="0"/>
              <a:t>Dozen application</a:t>
            </a:r>
          </a:p>
          <a:p>
            <a:pPr marL="0" indent="0">
              <a:buNone/>
            </a:pPr>
            <a:r>
              <a:rPr lang="en-US" dirty="0" smtClean="0"/>
              <a:t>    demos </a:t>
            </a:r>
          </a:p>
          <a:p>
            <a:endParaRPr lang="en-US"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2204864"/>
            <a:ext cx="4873200" cy="3749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3055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Agenda</a:t>
            </a:r>
            <a:endParaRPr lang="en-CA" dirty="0"/>
          </a:p>
        </p:txBody>
      </p:sp>
      <p:sp>
        <p:nvSpPr>
          <p:cNvPr id="3" name="Content Placeholder 2"/>
          <p:cNvSpPr>
            <a:spLocks noGrp="1"/>
          </p:cNvSpPr>
          <p:nvPr>
            <p:ph idx="1"/>
          </p:nvPr>
        </p:nvSpPr>
        <p:spPr/>
        <p:txBody>
          <a:bodyPr/>
          <a:lstStyle/>
          <a:p>
            <a:r>
              <a:rPr lang="en-CA" dirty="0" smtClean="0"/>
              <a:t>What is Open Data?</a:t>
            </a:r>
          </a:p>
          <a:p>
            <a:r>
              <a:rPr lang="en-CA" dirty="0" smtClean="0"/>
              <a:t>Open Data around the World</a:t>
            </a:r>
          </a:p>
          <a:p>
            <a:r>
              <a:rPr lang="en-CA" dirty="0" smtClean="0"/>
              <a:t>Examples of Open Innovation</a:t>
            </a:r>
          </a:p>
          <a:p>
            <a:r>
              <a:rPr lang="en-CA" dirty="0" smtClean="0"/>
              <a:t>Open Government and The Cloud</a:t>
            </a:r>
          </a:p>
          <a:p>
            <a:r>
              <a:rPr lang="en-CA" dirty="0" smtClean="0"/>
              <a:t>Q&amp;A</a:t>
            </a:r>
          </a:p>
          <a:p>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07368"/>
          </a:xfrm>
        </p:spPr>
        <p:txBody>
          <a:bodyPr/>
          <a:lstStyle/>
          <a:p>
            <a:r>
              <a:rPr lang="en-US" dirty="0" smtClean="0"/>
              <a:t>Open Data Resources</a:t>
            </a:r>
            <a:endParaRPr lang="en-US" dirty="0"/>
          </a:p>
        </p:txBody>
      </p:sp>
      <p:sp>
        <p:nvSpPr>
          <p:cNvPr id="3" name="Content Placeholder 2"/>
          <p:cNvSpPr>
            <a:spLocks noGrp="1"/>
          </p:cNvSpPr>
          <p:nvPr>
            <p:ph idx="1"/>
          </p:nvPr>
        </p:nvSpPr>
        <p:spPr>
          <a:xfrm>
            <a:off x="457200" y="1556792"/>
            <a:ext cx="8229600" cy="4968552"/>
          </a:xfrm>
        </p:spPr>
        <p:txBody>
          <a:bodyPr>
            <a:normAutofit fontScale="92500" lnSpcReduction="20000"/>
          </a:bodyPr>
          <a:lstStyle/>
          <a:p>
            <a:r>
              <a:rPr lang="en-US" dirty="0" smtClean="0"/>
              <a:t>OGDI Interactive SDK – </a:t>
            </a:r>
            <a:r>
              <a:rPr lang="en-US" dirty="0" smtClean="0">
                <a:hlinkClick r:id="rId2"/>
              </a:rPr>
              <a:t>http://ogdisdk.cloudapp.net</a:t>
            </a:r>
            <a:endParaRPr lang="en-US" dirty="0" smtClean="0"/>
          </a:p>
          <a:p>
            <a:r>
              <a:rPr lang="en-US" dirty="0" smtClean="0"/>
              <a:t>OGDI on </a:t>
            </a:r>
            <a:r>
              <a:rPr lang="en-US" dirty="0" err="1" smtClean="0"/>
              <a:t>Codeplex</a:t>
            </a:r>
            <a:r>
              <a:rPr lang="en-US" dirty="0" smtClean="0"/>
              <a:t> – </a:t>
            </a:r>
            <a:r>
              <a:rPr lang="en-US" dirty="0" smtClean="0">
                <a:hlinkClick r:id="rId3"/>
              </a:rPr>
              <a:t>http://ogdi.codeplex.com</a:t>
            </a:r>
            <a:r>
              <a:rPr lang="en-US" dirty="0" smtClean="0"/>
              <a:t> </a:t>
            </a:r>
          </a:p>
          <a:p>
            <a:r>
              <a:rPr lang="en-US" dirty="0" err="1" smtClean="0"/>
              <a:t>VanGuide</a:t>
            </a:r>
            <a:r>
              <a:rPr lang="en-US" dirty="0" smtClean="0"/>
              <a:t> on </a:t>
            </a:r>
            <a:r>
              <a:rPr lang="en-US" dirty="0" err="1" smtClean="0"/>
              <a:t>Codeplex</a:t>
            </a:r>
            <a:r>
              <a:rPr lang="en-US" dirty="0" smtClean="0"/>
              <a:t> – </a:t>
            </a:r>
            <a:r>
              <a:rPr lang="en-US" dirty="0" smtClean="0">
                <a:hlinkClick r:id="rId4"/>
              </a:rPr>
              <a:t>http://vanguide.codeplex.com</a:t>
            </a:r>
            <a:r>
              <a:rPr lang="en-US" dirty="0" smtClean="0"/>
              <a:t> </a:t>
            </a:r>
          </a:p>
          <a:p>
            <a:r>
              <a:rPr lang="en-US" dirty="0" smtClean="0"/>
              <a:t>Open Data Application Framework – </a:t>
            </a:r>
            <a:r>
              <a:rPr lang="en-US" dirty="0" smtClean="0">
                <a:hlinkClick r:id="rId5"/>
              </a:rPr>
              <a:t>http://odaf.codeplex.com</a:t>
            </a:r>
            <a:endParaRPr lang="en-US" dirty="0" smtClean="0"/>
          </a:p>
          <a:p>
            <a:r>
              <a:rPr lang="en-US" dirty="0" err="1" smtClean="0"/>
              <a:t>VanGuide</a:t>
            </a:r>
            <a:r>
              <a:rPr lang="en-US" dirty="0" smtClean="0"/>
              <a:t> and ODAF on YouTube </a:t>
            </a:r>
            <a:r>
              <a:rPr lang="en-US" dirty="0"/>
              <a:t>-  </a:t>
            </a:r>
            <a:r>
              <a:rPr lang="en-US" dirty="0">
                <a:hlinkClick r:id="rId6"/>
              </a:rPr>
              <a:t>http://</a:t>
            </a:r>
            <a:r>
              <a:rPr lang="en-US" dirty="0" smtClean="0">
                <a:hlinkClick r:id="rId6"/>
              </a:rPr>
              <a:t>www.youtube.com/watch?v=bZUHVQT24Is</a:t>
            </a:r>
            <a:endParaRPr lang="en-US" dirty="0" smtClean="0"/>
          </a:p>
          <a:p>
            <a:r>
              <a:rPr lang="en-US" dirty="0" err="1" smtClean="0"/>
              <a:t>OpenIntel</a:t>
            </a:r>
            <a:r>
              <a:rPr lang="en-US" dirty="0" smtClean="0"/>
              <a:t> on </a:t>
            </a:r>
            <a:r>
              <a:rPr lang="en-US" dirty="0" err="1" smtClean="0"/>
              <a:t>Codeplex</a:t>
            </a:r>
            <a:r>
              <a:rPr lang="en-US" dirty="0" smtClean="0"/>
              <a:t> – </a:t>
            </a:r>
            <a:r>
              <a:rPr lang="en-US" dirty="0" smtClean="0">
                <a:hlinkClick r:id="rId7"/>
              </a:rPr>
              <a:t>http://oi.codeplex.com</a:t>
            </a:r>
            <a:endParaRPr lang="en-US" dirty="0" smtClean="0"/>
          </a:p>
          <a:p>
            <a:r>
              <a:rPr lang="en-US" dirty="0" smtClean="0"/>
              <a:t>Emitter on </a:t>
            </a:r>
            <a:r>
              <a:rPr lang="en-US" dirty="0" err="1" smtClean="0"/>
              <a:t>Github</a:t>
            </a:r>
            <a:r>
              <a:rPr lang="en-US" dirty="0" smtClean="0"/>
              <a:t> – </a:t>
            </a:r>
            <a:r>
              <a:rPr lang="en-US" dirty="0" smtClean="0">
                <a:hlinkClick r:id="rId8"/>
              </a:rPr>
              <a:t>http://github.com/redbit/emitter</a:t>
            </a:r>
            <a:r>
              <a:rPr lang="en-US" dirty="0" smtClean="0"/>
              <a:t>  </a:t>
            </a:r>
          </a:p>
          <a:p>
            <a:r>
              <a:rPr lang="en-US" dirty="0" smtClean="0"/>
              <a:t>Port 25 – </a:t>
            </a:r>
            <a:r>
              <a:rPr lang="en-US" dirty="0" smtClean="0">
                <a:hlinkClick r:id="rId9"/>
              </a:rPr>
              <a:t>http://port25.technet.com</a:t>
            </a:r>
            <a:r>
              <a:rPr lang="en-US" dirty="0" smtClean="0"/>
              <a:t> </a:t>
            </a:r>
          </a:p>
        </p:txBody>
      </p:sp>
    </p:spTree>
    <p:extLst>
      <p:ext uri="{BB962C8B-B14F-4D97-AF65-F5344CB8AC3E}">
        <p14:creationId xmlns:p14="http://schemas.microsoft.com/office/powerpoint/2010/main" val="1495875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Q&amp;A</a:t>
            </a:r>
            <a:endParaRPr lang="en-CA" dirty="0"/>
          </a:p>
        </p:txBody>
      </p:sp>
    </p:spTree>
    <p:extLst>
      <p:ext uri="{BB962C8B-B14F-4D97-AF65-F5344CB8AC3E}">
        <p14:creationId xmlns:p14="http://schemas.microsoft.com/office/powerpoint/2010/main" val="3135317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1596" y="2132856"/>
            <a:ext cx="4052403" cy="2728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533400"/>
            <a:ext cx="8229600" cy="823898"/>
          </a:xfrm>
        </p:spPr>
        <p:txBody>
          <a:bodyPr>
            <a:normAutofit/>
          </a:bodyPr>
          <a:lstStyle/>
          <a:p>
            <a:r>
              <a:rPr lang="en-CA" dirty="0" smtClean="0"/>
              <a:t>Open Data - Applications</a:t>
            </a:r>
            <a:endParaRPr lang="en-CA" dirty="0"/>
          </a:p>
        </p:txBody>
      </p:sp>
      <p:sp>
        <p:nvSpPr>
          <p:cNvPr id="3" name="Content Placeholder 2"/>
          <p:cNvSpPr>
            <a:spLocks noGrp="1"/>
          </p:cNvSpPr>
          <p:nvPr>
            <p:ph idx="1"/>
          </p:nvPr>
        </p:nvSpPr>
        <p:spPr>
          <a:xfrm>
            <a:off x="500034" y="1571612"/>
            <a:ext cx="8229600" cy="4929222"/>
          </a:xfrm>
        </p:spPr>
        <p:txBody>
          <a:bodyPr>
            <a:normAutofit fontScale="92500" lnSpcReduction="10000"/>
          </a:bodyPr>
          <a:lstStyle/>
          <a:p>
            <a:r>
              <a:rPr lang="en-CA" dirty="0" smtClean="0"/>
              <a:t>Developed by Public </a:t>
            </a:r>
          </a:p>
          <a:p>
            <a:pPr lvl="1"/>
            <a:r>
              <a:rPr lang="en-CA" dirty="0" smtClean="0"/>
              <a:t>‘Community’ developers</a:t>
            </a:r>
          </a:p>
          <a:p>
            <a:pPr lvl="1"/>
            <a:r>
              <a:rPr lang="en-CA" dirty="0" smtClean="0"/>
              <a:t>Local citizens</a:t>
            </a:r>
          </a:p>
          <a:p>
            <a:r>
              <a:rPr lang="en-CA" dirty="0" smtClean="0"/>
              <a:t>Often called ‘Mash-Ups’</a:t>
            </a:r>
          </a:p>
          <a:p>
            <a:pPr lvl="1"/>
            <a:r>
              <a:rPr lang="en-CA" dirty="0" smtClean="0"/>
              <a:t>Typically utilize GIS mapping</a:t>
            </a:r>
          </a:p>
          <a:p>
            <a:pPr lvl="1"/>
            <a:r>
              <a:rPr lang="en-CA" dirty="0" smtClean="0"/>
              <a:t>Often use GPS and mobile</a:t>
            </a:r>
          </a:p>
          <a:p>
            <a:r>
              <a:rPr lang="en-CA" dirty="0" smtClean="0"/>
              <a:t>Often utilize ‘</a:t>
            </a:r>
            <a:r>
              <a:rPr lang="en-CA" dirty="0" err="1" smtClean="0"/>
              <a:t>crowdsourcing</a:t>
            </a:r>
            <a:r>
              <a:rPr lang="en-CA" dirty="0" smtClean="0"/>
              <a:t>’</a:t>
            </a:r>
          </a:p>
          <a:p>
            <a:r>
              <a:rPr lang="en-CA" dirty="0" smtClean="0"/>
              <a:t>Open data protocols</a:t>
            </a:r>
          </a:p>
          <a:p>
            <a:pPr lvl="1"/>
            <a:r>
              <a:rPr lang="en-CA" dirty="0" smtClean="0"/>
              <a:t>E.g. KML, XML, RSS</a:t>
            </a:r>
          </a:p>
          <a:p>
            <a:r>
              <a:rPr lang="en-CA" dirty="0" smtClean="0"/>
              <a:t>Often ‘free’, OSS and ‘open’ toolsets...</a:t>
            </a:r>
          </a:p>
          <a:p>
            <a:pPr lvl="1"/>
            <a:r>
              <a:rPr lang="en-CA" dirty="0" smtClean="0"/>
              <a:t>PHP, MySQL, </a:t>
            </a:r>
            <a:r>
              <a:rPr lang="en-CA" dirty="0" err="1" smtClean="0"/>
              <a:t>MediaWiki</a:t>
            </a:r>
            <a:r>
              <a:rPr lang="en-CA" dirty="0" smtClean="0"/>
              <a:t>, Python etc.</a:t>
            </a:r>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81022"/>
          </a:xfrm>
        </p:spPr>
        <p:txBody>
          <a:bodyPr>
            <a:normAutofit fontScale="90000"/>
          </a:bodyPr>
          <a:lstStyle/>
          <a:p>
            <a:r>
              <a:rPr lang="en-CA" dirty="0" smtClean="0"/>
              <a:t>Apps for Democracy</a:t>
            </a:r>
            <a:endParaRPr lang="en-CA" dirty="0"/>
          </a:p>
        </p:txBody>
      </p:sp>
      <p:sp>
        <p:nvSpPr>
          <p:cNvPr id="3" name="Content Placeholder 2"/>
          <p:cNvSpPr>
            <a:spLocks noGrp="1"/>
          </p:cNvSpPr>
          <p:nvPr>
            <p:ph idx="1"/>
          </p:nvPr>
        </p:nvSpPr>
        <p:spPr>
          <a:xfrm>
            <a:off x="457200" y="1571612"/>
            <a:ext cx="8229600" cy="4722825"/>
          </a:xfrm>
        </p:spPr>
        <p:txBody>
          <a:bodyPr>
            <a:normAutofit/>
          </a:bodyPr>
          <a:lstStyle/>
          <a:p>
            <a:pPr marL="0" indent="0">
              <a:buNone/>
            </a:pPr>
            <a:r>
              <a:rPr lang="en-CA" dirty="0" smtClean="0">
                <a:hlinkClick r:id="rId2"/>
              </a:rPr>
              <a:t>http://www.appsfordemocracy.org</a:t>
            </a:r>
            <a:r>
              <a:rPr lang="en-CA" dirty="0" smtClean="0"/>
              <a:t> </a:t>
            </a:r>
          </a:p>
          <a:p>
            <a:endParaRPr lang="en-CA" dirty="0" smtClean="0"/>
          </a:p>
          <a:p>
            <a:pPr>
              <a:buNone/>
            </a:pPr>
            <a:r>
              <a:rPr lang="en-CA" dirty="0" smtClean="0"/>
              <a:t>“The first edition of Apps for Democracy yielded 47 web, iPhone and Facebook apps in 30 days - a $2,300,000 value to Washington DC at a cost of $50,000”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6378" y="4797152"/>
            <a:ext cx="4063241" cy="1829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1484784"/>
            <a:ext cx="5436096" cy="2468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533400"/>
            <a:ext cx="8229600" cy="879376"/>
          </a:xfrm>
        </p:spPr>
        <p:txBody>
          <a:bodyPr/>
          <a:lstStyle/>
          <a:p>
            <a:r>
              <a:rPr lang="en-CA" dirty="0" smtClean="0"/>
              <a:t>Open Data Apps - Mobile</a:t>
            </a:r>
            <a:endParaRPr lang="en-CA" dirty="0"/>
          </a:p>
        </p:txBody>
      </p:sp>
      <p:sp>
        <p:nvSpPr>
          <p:cNvPr id="3" name="Content Placeholder 2"/>
          <p:cNvSpPr>
            <a:spLocks noGrp="1"/>
          </p:cNvSpPr>
          <p:nvPr>
            <p:ph idx="1"/>
          </p:nvPr>
        </p:nvSpPr>
        <p:spPr>
          <a:xfrm>
            <a:off x="457200" y="1700808"/>
            <a:ext cx="8229600" cy="4593629"/>
          </a:xfrm>
        </p:spPr>
        <p:txBody>
          <a:bodyPr>
            <a:normAutofit lnSpcReduction="10000"/>
          </a:bodyPr>
          <a:lstStyle/>
          <a:p>
            <a:r>
              <a:rPr lang="en-CA" dirty="0" smtClean="0"/>
              <a:t>Data on the go</a:t>
            </a:r>
          </a:p>
          <a:p>
            <a:r>
              <a:rPr lang="en-CA" dirty="0" smtClean="0"/>
              <a:t>Timeliness</a:t>
            </a:r>
          </a:p>
          <a:p>
            <a:r>
              <a:rPr lang="en-CA" dirty="0" smtClean="0"/>
              <a:t>Location relevance</a:t>
            </a:r>
          </a:p>
          <a:p>
            <a:r>
              <a:rPr lang="en-CA" dirty="0" smtClean="0"/>
              <a:t>Mobility</a:t>
            </a:r>
          </a:p>
          <a:p>
            <a:r>
              <a:rPr lang="en-CA" dirty="0" smtClean="0"/>
              <a:t>Social Networking</a:t>
            </a:r>
          </a:p>
          <a:p>
            <a:r>
              <a:rPr lang="en-CA" dirty="0"/>
              <a:t>Washington DC - Stumble Safely </a:t>
            </a:r>
            <a:endParaRPr lang="en-CA" dirty="0" smtClean="0"/>
          </a:p>
          <a:p>
            <a:r>
              <a:rPr lang="en-CA" dirty="0" smtClean="0">
                <a:hlinkClick r:id="rId5"/>
              </a:rPr>
              <a:t>Vancouver Parking 2010</a:t>
            </a:r>
            <a:endParaRPr lang="en-CA" dirty="0" smtClean="0"/>
          </a:p>
          <a:p>
            <a:pPr lvl="1"/>
            <a:r>
              <a:rPr lang="en-CA" dirty="0" smtClean="0"/>
              <a:t>Parking </a:t>
            </a:r>
            <a:r>
              <a:rPr lang="en-CA" dirty="0" err="1" smtClean="0"/>
              <a:t>mashup</a:t>
            </a:r>
            <a:r>
              <a:rPr lang="en-CA" dirty="0" smtClean="0"/>
              <a:t> for </a:t>
            </a:r>
          </a:p>
          <a:p>
            <a:pPr marL="356616" lvl="1" indent="0">
              <a:buNone/>
            </a:pPr>
            <a:r>
              <a:rPr lang="en-CA" dirty="0" smtClean="0"/>
              <a:t>2010 Winter Olympics</a:t>
            </a:r>
            <a:endParaRPr lang="en-CA" dirty="0"/>
          </a:p>
        </p:txBody>
      </p:sp>
    </p:spTree>
    <p:extLst>
      <p:ext uri="{BB962C8B-B14F-4D97-AF65-F5344CB8AC3E}">
        <p14:creationId xmlns:p14="http://schemas.microsoft.com/office/powerpoint/2010/main" val="22665852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9376"/>
          </a:xfrm>
        </p:spPr>
        <p:txBody>
          <a:bodyPr/>
          <a:lstStyle/>
          <a:p>
            <a:r>
              <a:rPr lang="en-CA" dirty="0" smtClean="0"/>
              <a:t>Open Data and The Cloud</a:t>
            </a:r>
            <a:endParaRPr lang="en-CA" dirty="0"/>
          </a:p>
        </p:txBody>
      </p:sp>
      <p:sp>
        <p:nvSpPr>
          <p:cNvPr id="3" name="Content Placeholder 2"/>
          <p:cNvSpPr>
            <a:spLocks noGrp="1"/>
          </p:cNvSpPr>
          <p:nvPr>
            <p:ph idx="1"/>
          </p:nvPr>
        </p:nvSpPr>
        <p:spPr>
          <a:xfrm>
            <a:off x="457200" y="1772816"/>
            <a:ext cx="8229600" cy="4521621"/>
          </a:xfrm>
        </p:spPr>
        <p:txBody>
          <a:bodyPr/>
          <a:lstStyle/>
          <a:p>
            <a:r>
              <a:rPr lang="en-CA" dirty="0" smtClean="0"/>
              <a:t>Cloud inherently ‘open’ – supports open toolsets</a:t>
            </a:r>
          </a:p>
          <a:p>
            <a:r>
              <a:rPr lang="en-CA" dirty="0" smtClean="0"/>
              <a:t>Device independence</a:t>
            </a:r>
          </a:p>
          <a:p>
            <a:r>
              <a:rPr lang="en-CA" dirty="0" smtClean="0"/>
              <a:t>Minimal infrastructure impact</a:t>
            </a:r>
          </a:p>
          <a:p>
            <a:r>
              <a:rPr lang="en-CA" dirty="0" smtClean="0"/>
              <a:t>Low entry cost</a:t>
            </a:r>
          </a:p>
          <a:p>
            <a:r>
              <a:rPr lang="en-CA" dirty="0" smtClean="0"/>
              <a:t>Fast ‘time-to-market’</a:t>
            </a:r>
          </a:p>
          <a:p>
            <a:r>
              <a:rPr lang="en-CA" dirty="0" smtClean="0"/>
              <a:t>Scalable – based on </a:t>
            </a:r>
          </a:p>
          <a:p>
            <a:pPr marL="0" indent="0">
              <a:buNone/>
            </a:pPr>
            <a:r>
              <a:rPr lang="en-CA" dirty="0" smtClean="0"/>
              <a:t>    demand</a:t>
            </a:r>
          </a:p>
          <a:p>
            <a:pPr marL="0" indent="0">
              <a:buNone/>
            </a:pPr>
            <a:endParaRPr lang="en-C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492367"/>
            <a:ext cx="4585692" cy="327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9552" y="6453336"/>
            <a:ext cx="3244799" cy="369332"/>
          </a:xfrm>
          <a:prstGeom prst="rect">
            <a:avLst/>
          </a:prstGeom>
          <a:noFill/>
        </p:spPr>
        <p:txBody>
          <a:bodyPr wrap="none" rtlCol="0">
            <a:spAutoFit/>
          </a:bodyPr>
          <a:lstStyle/>
          <a:p>
            <a:r>
              <a:rPr lang="en-US" dirty="0" smtClean="0"/>
              <a:t>*Graphic courtesy techlabs.com</a:t>
            </a:r>
            <a:endParaRPr lang="en-US" dirty="0"/>
          </a:p>
        </p:txBody>
      </p:sp>
    </p:spTree>
    <p:extLst>
      <p:ext uri="{BB962C8B-B14F-4D97-AF65-F5344CB8AC3E}">
        <p14:creationId xmlns:p14="http://schemas.microsoft.com/office/powerpoint/2010/main" val="2146355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l="55655" t="3699" r="6319" b="55592"/>
          <a:stretch>
            <a:fillRect/>
          </a:stretch>
        </p:blipFill>
        <p:spPr bwMode="auto">
          <a:xfrm>
            <a:off x="1685925" y="4775200"/>
            <a:ext cx="5988050"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60648"/>
            <a:ext cx="8229600" cy="850418"/>
          </a:xfrm>
        </p:spPr>
        <p:txBody>
          <a:bodyPr/>
          <a:lstStyle/>
          <a:p>
            <a:pPr eaLnBrk="1" hangingPunct="1">
              <a:defRPr/>
            </a:pPr>
            <a:r>
              <a:rPr lang="en-US" dirty="0" smtClean="0">
                <a:hlinkClick r:id="rId4"/>
              </a:rPr>
              <a:t>Windows Azure Platform</a:t>
            </a:r>
            <a:endParaRPr lang="en-US" dirty="0"/>
          </a:p>
        </p:txBody>
      </p:sp>
      <p:grpSp>
        <p:nvGrpSpPr>
          <p:cNvPr id="11268" name="Group 4"/>
          <p:cNvGrpSpPr>
            <a:grpSpLocks/>
          </p:cNvGrpSpPr>
          <p:nvPr/>
        </p:nvGrpSpPr>
        <p:grpSpPr bwMode="auto">
          <a:xfrm>
            <a:off x="1503363" y="3090863"/>
            <a:ext cx="7002462" cy="1606550"/>
            <a:chOff x="1880659" y="2932994"/>
            <a:chExt cx="6553200" cy="1103821"/>
          </a:xfrm>
        </p:grpSpPr>
        <p:cxnSp>
          <p:nvCxnSpPr>
            <p:cNvPr id="6" name="Straight Connector 5"/>
            <p:cNvCxnSpPr/>
            <p:nvPr/>
          </p:nvCxnSpPr>
          <p:spPr>
            <a:xfrm rot="5400000">
              <a:off x="4900703" y="3203421"/>
              <a:ext cx="542441" cy="1588"/>
            </a:xfrm>
            <a:prstGeom prst="line">
              <a:avLst/>
            </a:prstGeom>
            <a:noFill/>
            <a:ln w="38100" cap="flat">
              <a:gradFill>
                <a:gsLst>
                  <a:gs pos="0">
                    <a:srgbClr val="FFFFFF"/>
                  </a:gs>
                  <a:gs pos="50000">
                    <a:srgbClr val="FFFFFF">
                      <a:alpha val="25000"/>
                    </a:srgbClr>
                  </a:gs>
                  <a:gs pos="100000">
                    <a:srgbClr val="FFFFFF">
                      <a:alpha val="0"/>
                    </a:srgbClr>
                  </a:gs>
                </a:gsLst>
                <a:lin ang="10800000" scaled="0"/>
              </a:gradFill>
              <a:prstDash val="solid"/>
              <a:miter lim="800000"/>
              <a:headEnd/>
              <a:tailEnd/>
            </a:ln>
            <a:effectLst>
              <a:outerShdw blurRad="63500" algn="ctr" rotWithShape="0">
                <a:srgbClr val="FFFFFF">
                  <a:alpha val="40000"/>
                </a:srgbClr>
              </a:outerShdw>
            </a:effectLst>
          </p:spPr>
        </p:cxnSp>
        <p:sp>
          <p:nvSpPr>
            <p:cNvPr id="7" name="Freeform 6"/>
            <p:cNvSpPr>
              <a:spLocks/>
            </p:cNvSpPr>
            <p:nvPr/>
          </p:nvSpPr>
          <p:spPr bwMode="auto">
            <a:xfrm>
              <a:off x="1880659" y="3326880"/>
              <a:ext cx="6553200" cy="709935"/>
            </a:xfrm>
            <a:custGeom>
              <a:avLst/>
              <a:gdLst/>
              <a:ahLst/>
              <a:cxnLst>
                <a:cxn ang="0">
                  <a:pos x="1092" y="302"/>
                </a:cxn>
                <a:cxn ang="0">
                  <a:pos x="0" y="302"/>
                </a:cxn>
              </a:cxnLst>
              <a:rect l="0" t="0" r="r" b="b"/>
              <a:pathLst>
                <a:path w="1092" h="302">
                  <a:moveTo>
                    <a:pt x="1092" y="302"/>
                  </a:moveTo>
                  <a:cubicBezTo>
                    <a:pt x="790" y="0"/>
                    <a:pt x="302" y="0"/>
                    <a:pt x="0" y="302"/>
                  </a:cubicBezTo>
                </a:path>
              </a:pathLst>
            </a:custGeom>
            <a:noFill/>
            <a:ln w="38100" cap="flat">
              <a:gradFill>
                <a:gsLst>
                  <a:gs pos="0">
                    <a:srgbClr val="FFFFFF"/>
                  </a:gs>
                  <a:gs pos="50000">
                    <a:srgbClr val="FFFFFF">
                      <a:alpha val="25000"/>
                    </a:srgbClr>
                  </a:gs>
                  <a:gs pos="100000">
                    <a:srgbClr val="FFFFFF">
                      <a:alpha val="0"/>
                    </a:srgbClr>
                  </a:gs>
                </a:gsLst>
                <a:lin ang="5400000" scaled="0"/>
              </a:gradFill>
              <a:prstDash val="solid"/>
              <a:miter lim="800000"/>
              <a:headEnd/>
              <a:tailEnd/>
            </a:ln>
            <a:effectLst>
              <a:outerShdw blurRad="63500" algn="ctr" rotWithShape="0">
                <a:srgbClr val="FFFFFF">
                  <a:alpha val="40000"/>
                </a:srgbClr>
              </a:outerShdw>
            </a:effectLst>
          </p:spPr>
          <p:txBody>
            <a:bodyPr/>
            <a:lstStyle/>
            <a:p>
              <a:pPr>
                <a:defRPr/>
              </a:pPr>
              <a:endParaRPr lang="en-US" dirty="0"/>
            </a:p>
          </p:txBody>
        </p:sp>
      </p:grpSp>
      <p:pic>
        <p:nvPicPr>
          <p:cNvPr id="11269" name="Picture 3" descr="D:\AA - Microsoft\Events DVD 35\DVD_ART35\Logos\Azure Services Platform\Windows Azure\Windows Azure logo b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9550" y="5894388"/>
            <a:ext cx="22129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21" descr="SQLAzurelogo_BlkText.png"/>
          <p:cNvPicPr>
            <a:picLocks noChangeAspect="1"/>
          </p:cNvPicPr>
          <p:nvPr/>
        </p:nvPicPr>
        <p:blipFill>
          <a:blip r:embed="rId6">
            <a:extLst>
              <a:ext uri="{28A0092B-C50C-407E-A947-70E740481C1C}">
                <a14:useLocalDpi xmlns:a14="http://schemas.microsoft.com/office/drawing/2010/main" val="0"/>
              </a:ext>
            </a:extLst>
          </a:blip>
          <a:srcRect l="6490"/>
          <a:stretch>
            <a:fillRect/>
          </a:stretch>
        </p:blipFill>
        <p:spPr bwMode="auto">
          <a:xfrm>
            <a:off x="5081588" y="5727700"/>
            <a:ext cx="15208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1" name="Group 26"/>
          <p:cNvGrpSpPr>
            <a:grpSpLocks/>
          </p:cNvGrpSpPr>
          <p:nvPr/>
        </p:nvGrpSpPr>
        <p:grpSpPr bwMode="auto">
          <a:xfrm>
            <a:off x="219075" y="4795838"/>
            <a:ext cx="1584325" cy="2066925"/>
            <a:chOff x="100531" y="4110639"/>
            <a:chExt cx="1584877" cy="1550951"/>
          </a:xfrm>
        </p:grpSpPr>
        <p:sp>
          <p:nvSpPr>
            <p:cNvPr id="28" name="Rectangle 27"/>
            <p:cNvSpPr/>
            <p:nvPr/>
          </p:nvSpPr>
          <p:spPr bwMode="invGray">
            <a:xfrm rot="5400000">
              <a:off x="117494" y="4093676"/>
              <a:ext cx="1550951" cy="1584877"/>
            </a:xfrm>
            <a:prstGeom prst="rect">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a:reflection blurRad="6350" stA="52000" endA="300" endPos="35000" dir="5400000" sy="-100000" algn="bl" rotWithShape="0"/>
            </a:effectLst>
          </p:spPr>
          <p:txBody>
            <a:bodyPr anchor="ctr"/>
            <a:lstStyle/>
            <a:p>
              <a:pPr algn="ctr">
                <a:defRPr/>
              </a:pPr>
              <a:endParaRPr lang="en-US" sz="1050" kern="0" dirty="0">
                <a:solidFill>
                  <a:srgbClr val="000000"/>
                </a:solidFill>
              </a:endParaRPr>
            </a:p>
          </p:txBody>
        </p:sp>
        <p:pic>
          <p:nvPicPr>
            <p:cNvPr id="11307" name="Picture 28" descr="python.png"/>
            <p:cNvPicPr>
              <a:picLocks noChangeAspect="1"/>
            </p:cNvPicPr>
            <p:nvPr/>
          </p:nvPicPr>
          <p:blipFill>
            <a:blip r:embed="rId7">
              <a:lum bright="100000"/>
              <a:extLst>
                <a:ext uri="{28A0092B-C50C-407E-A947-70E740481C1C}">
                  <a14:useLocalDpi xmlns:a14="http://schemas.microsoft.com/office/drawing/2010/main" val="0"/>
                </a:ext>
              </a:extLst>
            </a:blip>
            <a:srcRect/>
            <a:stretch>
              <a:fillRect/>
            </a:stretch>
          </p:blipFill>
          <p:spPr bwMode="auto">
            <a:xfrm>
              <a:off x="596542" y="4695479"/>
              <a:ext cx="716329" cy="20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08" name="Picture 4" descr="http://neowide.com/images/neowide/http:__www.sizlopedia.com_wp-content_uploads_php-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883" y="4325300"/>
              <a:ext cx="494239" cy="258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Rubh_white.png"/>
            <p:cNvPicPr>
              <a:picLocks noChangeAspect="1"/>
            </p:cNvPicPr>
            <p:nvPr/>
          </p:nvPicPr>
          <p:blipFill>
            <a:blip r:embed="rId9"/>
            <a:srcRect l="18200" b="32178"/>
            <a:stretch>
              <a:fillRect/>
            </a:stretch>
          </p:blipFill>
          <p:spPr>
            <a:xfrm>
              <a:off x="649997" y="4959969"/>
              <a:ext cx="320787" cy="285890"/>
            </a:xfrm>
            <a:prstGeom prst="rect">
              <a:avLst/>
            </a:prstGeom>
            <a:effectLst>
              <a:outerShdw blurRad="127000" dist="50800" dir="5760000" algn="ctr" rotWithShape="0">
                <a:schemeClr val="tx1"/>
              </a:outerShdw>
            </a:effectLst>
          </p:spPr>
        </p:pic>
        <p:pic>
          <p:nvPicPr>
            <p:cNvPr id="11310" name="Picture 2" descr="http://www.protenus.com/Portals/0/java%20logo.png"/>
            <p:cNvPicPr>
              <a:picLocks noChangeAspect="1" noChangeArrowheads="1"/>
            </p:cNvPicPr>
            <p:nvPr/>
          </p:nvPicPr>
          <p:blipFill>
            <a:blip r:embed="rId10" cstate="print">
              <a:lum bright="-10000"/>
              <a:extLst>
                <a:ext uri="{28A0092B-C50C-407E-A947-70E740481C1C}">
                  <a14:useLocalDpi xmlns:a14="http://schemas.microsoft.com/office/drawing/2010/main" val="0"/>
                </a:ext>
              </a:extLst>
            </a:blip>
            <a:srcRect/>
            <a:stretch>
              <a:fillRect/>
            </a:stretch>
          </p:blipFill>
          <p:spPr bwMode="auto">
            <a:xfrm>
              <a:off x="1368013" y="4738218"/>
              <a:ext cx="233526" cy="46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11" name="Picture 2" descr="C:\Users\jccim\Downloads\Tomcat.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03195" y="4281825"/>
              <a:ext cx="458817" cy="32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p:cNvSpPr txBox="1"/>
            <p:nvPr/>
          </p:nvSpPr>
          <p:spPr>
            <a:xfrm rot="16200000">
              <a:off x="84803" y="4768810"/>
              <a:ext cx="649207" cy="414482"/>
            </a:xfrm>
            <a:prstGeom prst="rect">
              <a:avLst/>
            </a:prstGeom>
            <a:noFill/>
          </p:spPr>
          <p:txBody>
            <a:bodyPr wrap="none">
              <a:spAutoFit/>
            </a:bodyPr>
            <a:lstStyle/>
            <a:p>
              <a:pPr algn="ctr">
                <a:defRPr/>
              </a:pPr>
              <a:r>
                <a:rPr lang="en-US" sz="1050" b="1" dirty="0"/>
                <a:t>Runtimes &amp;</a:t>
              </a:r>
            </a:p>
            <a:p>
              <a:pPr algn="ctr">
                <a:defRPr/>
              </a:pPr>
              <a:r>
                <a:rPr lang="en-US" sz="1050" b="1" dirty="0"/>
                <a:t>Services</a:t>
              </a:r>
            </a:p>
          </p:txBody>
        </p:sp>
        <p:pic>
          <p:nvPicPr>
            <p:cNvPr id="11313" name="Picture 2" descr="New MySQL Dolphin Logo"/>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9297" y="5160829"/>
              <a:ext cx="654553" cy="337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72" name="Group 35"/>
          <p:cNvGrpSpPr>
            <a:grpSpLocks/>
          </p:cNvGrpSpPr>
          <p:nvPr/>
        </p:nvGrpSpPr>
        <p:grpSpPr bwMode="auto">
          <a:xfrm>
            <a:off x="1641475" y="4635500"/>
            <a:ext cx="6416675" cy="277813"/>
            <a:chOff x="2200805" y="3991438"/>
            <a:chExt cx="6416071" cy="207749"/>
          </a:xfrm>
        </p:grpSpPr>
        <p:sp>
          <p:nvSpPr>
            <p:cNvPr id="37" name="Rectangle 30"/>
            <p:cNvSpPr/>
            <p:nvPr/>
          </p:nvSpPr>
          <p:spPr>
            <a:xfrm>
              <a:off x="2200805" y="3991438"/>
              <a:ext cx="619079"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rPr>
                <a:t>http://</a:t>
              </a:r>
            </a:p>
          </p:txBody>
        </p:sp>
        <p:sp>
          <p:nvSpPr>
            <p:cNvPr id="38" name="Rectangle 30"/>
            <p:cNvSpPr/>
            <p:nvPr/>
          </p:nvSpPr>
          <p:spPr>
            <a:xfrm>
              <a:off x="5956375" y="3991438"/>
              <a:ext cx="516487"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rPr>
                <a:t>REST</a:t>
              </a:r>
            </a:p>
          </p:txBody>
        </p:sp>
        <p:sp>
          <p:nvSpPr>
            <p:cNvPr id="39" name="Rectangle 30"/>
            <p:cNvSpPr/>
            <p:nvPr/>
          </p:nvSpPr>
          <p:spPr>
            <a:xfrm>
              <a:off x="7532027" y="3991438"/>
              <a:ext cx="1084849"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rPr>
                <a:t>Web Services</a:t>
              </a:r>
            </a:p>
          </p:txBody>
        </p:sp>
        <p:sp>
          <p:nvSpPr>
            <p:cNvPr id="40" name="Rectangle 30"/>
            <p:cNvSpPr/>
            <p:nvPr/>
          </p:nvSpPr>
          <p:spPr>
            <a:xfrm>
              <a:off x="4031333" y="3991438"/>
              <a:ext cx="486030"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rPr>
                <a:t>XML</a:t>
              </a:r>
            </a:p>
          </p:txBody>
        </p:sp>
        <p:sp>
          <p:nvSpPr>
            <p:cNvPr id="41" name="Rectangle 30"/>
            <p:cNvSpPr/>
            <p:nvPr/>
          </p:nvSpPr>
          <p:spPr>
            <a:xfrm>
              <a:off x="3129694" y="3991438"/>
              <a:ext cx="591829"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err="1">
                  <a:solidFill>
                    <a:schemeClr val="tx1"/>
                  </a:solidFill>
                  <a:effectLst>
                    <a:glow rad="63500">
                      <a:prstClr val="black">
                        <a:lumMod val="50000"/>
                        <a:lumOff val="50000"/>
                        <a:alpha val="40000"/>
                      </a:prstClr>
                    </a:glow>
                  </a:effectLst>
                  <a:latin typeface="Segoe UI" pitchFamily="34" charset="0"/>
                  <a:cs typeface="Segoe UI" pitchFamily="34" charset="0"/>
                </a:rPr>
                <a:t>oData</a:t>
              </a:r>
              <a:endPar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endParaRPr>
            </a:p>
          </p:txBody>
        </p:sp>
        <p:sp>
          <p:nvSpPr>
            <p:cNvPr id="42" name="Rectangle 30"/>
            <p:cNvSpPr/>
            <p:nvPr/>
          </p:nvSpPr>
          <p:spPr>
            <a:xfrm>
              <a:off x="4827174" y="3991438"/>
              <a:ext cx="819391"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err="1">
                  <a:solidFill>
                    <a:schemeClr val="tx1"/>
                  </a:solidFill>
                  <a:effectLst>
                    <a:glow rad="63500">
                      <a:prstClr val="black">
                        <a:lumMod val="50000"/>
                        <a:lumOff val="50000"/>
                        <a:alpha val="40000"/>
                      </a:prstClr>
                    </a:glow>
                  </a:effectLst>
                  <a:latin typeface="Segoe UI" pitchFamily="34" charset="0"/>
                  <a:cs typeface="Segoe UI" pitchFamily="34" charset="0"/>
                </a:rPr>
                <a:t>AtomPub</a:t>
              </a:r>
              <a:endPar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endParaRPr>
            </a:p>
          </p:txBody>
        </p:sp>
        <p:sp>
          <p:nvSpPr>
            <p:cNvPr id="43" name="Rectangle 30"/>
            <p:cNvSpPr/>
            <p:nvPr/>
          </p:nvSpPr>
          <p:spPr>
            <a:xfrm>
              <a:off x="6782673" y="3991438"/>
              <a:ext cx="439543" cy="20774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a:spAutoFit/>
            </a:bodyPr>
            <a:lstStyle/>
            <a:p>
              <a:pPr algn="ctr">
                <a:defRPr/>
              </a:pPr>
              <a:r>
                <a:rPr lang="en-US" sz="1200" dirty="0">
                  <a:solidFill>
                    <a:schemeClr val="tx1"/>
                  </a:solidFill>
                  <a:effectLst>
                    <a:glow rad="63500">
                      <a:prstClr val="black">
                        <a:lumMod val="50000"/>
                        <a:lumOff val="50000"/>
                        <a:alpha val="40000"/>
                      </a:prstClr>
                    </a:glow>
                  </a:effectLst>
                  <a:latin typeface="Segoe UI" pitchFamily="34" charset="0"/>
                  <a:cs typeface="Segoe UI" pitchFamily="34" charset="0"/>
                </a:rPr>
                <a:t>RSS</a:t>
              </a:r>
            </a:p>
          </p:txBody>
        </p:sp>
      </p:grpSp>
      <p:grpSp>
        <p:nvGrpSpPr>
          <p:cNvPr id="11273" name="Group 43"/>
          <p:cNvGrpSpPr>
            <a:grpSpLocks/>
          </p:cNvGrpSpPr>
          <p:nvPr/>
        </p:nvGrpSpPr>
        <p:grpSpPr bwMode="auto">
          <a:xfrm>
            <a:off x="852488" y="1111250"/>
            <a:ext cx="8251825" cy="1962150"/>
            <a:chOff x="942975" y="1360355"/>
            <a:chExt cx="8251759" cy="1471750"/>
          </a:xfrm>
        </p:grpSpPr>
        <p:sp>
          <p:nvSpPr>
            <p:cNvPr id="45" name="Rounded Rectangle 44"/>
            <p:cNvSpPr/>
            <p:nvPr/>
          </p:nvSpPr>
          <p:spPr bwMode="auto">
            <a:xfrm>
              <a:off x="942975" y="1360355"/>
              <a:ext cx="8251759" cy="1471750"/>
            </a:xfrm>
            <a:prstGeom prst="roundRect">
              <a:avLst>
                <a:gd name="adj" fmla="val 0"/>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a:reflection blurRad="6350" stA="52000" endA="300" endPos="35000" dir="5400000" sy="-100000" algn="bl" rotWithShape="0"/>
            </a:effectLst>
          </p:spPr>
          <p:txBody>
            <a:bodyPr anchor="ctr"/>
            <a:lstStyle/>
            <a:p>
              <a:pPr algn="ctr">
                <a:defRPr/>
              </a:pPr>
              <a:endParaRPr lang="en-US" sz="1050" kern="0" dirty="0">
                <a:solidFill>
                  <a:srgbClr val="000000"/>
                </a:solidFill>
              </a:endParaRPr>
            </a:p>
          </p:txBody>
        </p:sp>
        <p:sp>
          <p:nvSpPr>
            <p:cNvPr id="46" name="TextBox 45"/>
            <p:cNvSpPr txBox="1"/>
            <p:nvPr/>
          </p:nvSpPr>
          <p:spPr>
            <a:xfrm>
              <a:off x="2447197" y="1498289"/>
              <a:ext cx="4708476" cy="276999"/>
            </a:xfrm>
            <a:prstGeom prst="rect">
              <a:avLst/>
            </a:prstGeom>
            <a:noFill/>
          </p:spPr>
          <p:txBody>
            <a:bodyPr>
              <a:spAutoFit/>
            </a:bodyPr>
            <a:lstStyle/>
            <a:p>
              <a:pPr marL="0" lvl="1" indent="-155575" algn="ctr" eaLnBrk="0" hangingPunct="0">
                <a:lnSpc>
                  <a:spcPct val="90000"/>
                </a:lnSpc>
                <a:spcBef>
                  <a:spcPts val="600"/>
                </a:spcBef>
                <a:spcAft>
                  <a:spcPts val="1200"/>
                </a:spcAft>
                <a:buClr>
                  <a:srgbClr val="FFC000"/>
                </a:buClr>
                <a:defRPr/>
              </a:pPr>
              <a:r>
                <a:rPr lang="en-US" sz="2000" dirty="0">
                  <a:gradFill>
                    <a:gsLst>
                      <a:gs pos="0">
                        <a:schemeClr val="tx1"/>
                      </a:gs>
                      <a:gs pos="86000">
                        <a:schemeClr val="tx1"/>
                      </a:gs>
                    </a:gsLst>
                    <a:lin ang="5400000" scaled="0"/>
                  </a:gradFill>
                  <a:effectLst>
                    <a:outerShdw blurRad="63500" algn="ctr" rotWithShape="0">
                      <a:schemeClr val="tx1">
                        <a:alpha val="60000"/>
                      </a:schemeClr>
                    </a:outerShdw>
                  </a:effectLst>
                  <a:latin typeface="+mj-lt"/>
                </a:rPr>
                <a:t>Developer Experience</a:t>
              </a:r>
            </a:p>
          </p:txBody>
        </p:sp>
        <p:sp>
          <p:nvSpPr>
            <p:cNvPr id="47" name="TextBox 46"/>
            <p:cNvSpPr txBox="1"/>
            <p:nvPr/>
          </p:nvSpPr>
          <p:spPr>
            <a:xfrm>
              <a:off x="2412934" y="1810876"/>
              <a:ext cx="4705349" cy="214674"/>
            </a:xfrm>
            <a:prstGeom prst="rect">
              <a:avLst/>
            </a:prstGeom>
            <a:noFill/>
          </p:spPr>
          <p:txBody>
            <a:bodyPr>
              <a:spAutoFit/>
            </a:bodyPr>
            <a:lstStyle/>
            <a:p>
              <a:pPr marL="0" lvl="1" indent="-155575" algn="ctr" eaLnBrk="0" hangingPunct="0">
                <a:lnSpc>
                  <a:spcPct val="90000"/>
                </a:lnSpc>
                <a:spcBef>
                  <a:spcPts val="600"/>
                </a:spcBef>
                <a:spcAft>
                  <a:spcPts val="1200"/>
                </a:spcAft>
                <a:buClr>
                  <a:srgbClr val="FFC000"/>
                </a:buClr>
                <a:defRPr/>
              </a:pPr>
              <a:r>
                <a:rPr lang="en-US" sz="1400" dirty="0">
                  <a:gradFill>
                    <a:gsLst>
                      <a:gs pos="0">
                        <a:schemeClr val="tx1"/>
                      </a:gs>
                      <a:gs pos="86000">
                        <a:schemeClr val="tx1"/>
                      </a:gs>
                    </a:gsLst>
                    <a:lin ang="5400000" scaled="0"/>
                  </a:gradFill>
                  <a:effectLst>
                    <a:outerShdw blurRad="63500" algn="ctr" rotWithShape="0">
                      <a:schemeClr val="tx1">
                        <a:alpha val="60000"/>
                      </a:schemeClr>
                    </a:outerShdw>
                  </a:effectLst>
                  <a:latin typeface="+mj-lt"/>
                </a:rPr>
                <a:t>Use existing skills and tools.</a:t>
              </a:r>
            </a:p>
          </p:txBody>
        </p:sp>
        <p:pic>
          <p:nvPicPr>
            <p:cNvPr id="11291" name="Picture 14" descr="E:\RESOURCES\DVD_ART36\Logos\Visual Studio\Visual Studio (generic)\Visual Studio (generic) -r h.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00489" y="2269762"/>
              <a:ext cx="1550398" cy="24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9"/>
            <p:cNvSpPr>
              <a:spLocks/>
            </p:cNvSpPr>
            <p:nvPr/>
          </p:nvSpPr>
          <p:spPr bwMode="auto">
            <a:xfrm>
              <a:off x="6112745" y="1532580"/>
              <a:ext cx="940425" cy="405756"/>
            </a:xfrm>
            <a:custGeom>
              <a:avLst/>
              <a:gdLst/>
              <a:ahLst/>
              <a:cxnLst>
                <a:cxn ang="0">
                  <a:pos x="337" y="272"/>
                </a:cxn>
                <a:cxn ang="0">
                  <a:pos x="309" y="258"/>
                </a:cxn>
                <a:cxn ang="0">
                  <a:pos x="285" y="263"/>
                </a:cxn>
                <a:cxn ang="0">
                  <a:pos x="268" y="254"/>
                </a:cxn>
                <a:cxn ang="0">
                  <a:pos x="251" y="264"/>
                </a:cxn>
                <a:cxn ang="0">
                  <a:pos x="213" y="263"/>
                </a:cxn>
                <a:cxn ang="0">
                  <a:pos x="132" y="260"/>
                </a:cxn>
                <a:cxn ang="0">
                  <a:pos x="106" y="272"/>
                </a:cxn>
                <a:cxn ang="0">
                  <a:pos x="57" y="260"/>
                </a:cxn>
                <a:cxn ang="0">
                  <a:pos x="48" y="258"/>
                </a:cxn>
                <a:cxn ang="0">
                  <a:pos x="11" y="197"/>
                </a:cxn>
                <a:cxn ang="0">
                  <a:pos x="26" y="188"/>
                </a:cxn>
                <a:cxn ang="0">
                  <a:pos x="60" y="157"/>
                </a:cxn>
                <a:cxn ang="0">
                  <a:pos x="66" y="154"/>
                </a:cxn>
                <a:cxn ang="0">
                  <a:pos x="98" y="136"/>
                </a:cxn>
                <a:cxn ang="0">
                  <a:pos x="105" y="132"/>
                </a:cxn>
                <a:cxn ang="0">
                  <a:pos x="123" y="116"/>
                </a:cxn>
                <a:cxn ang="0">
                  <a:pos x="124" y="88"/>
                </a:cxn>
                <a:cxn ang="0">
                  <a:pos x="135" y="78"/>
                </a:cxn>
                <a:cxn ang="0">
                  <a:pos x="153" y="39"/>
                </a:cxn>
                <a:cxn ang="0">
                  <a:pos x="170" y="29"/>
                </a:cxn>
                <a:cxn ang="0">
                  <a:pos x="203" y="19"/>
                </a:cxn>
                <a:cxn ang="0">
                  <a:pos x="222" y="35"/>
                </a:cxn>
                <a:cxn ang="0">
                  <a:pos x="242" y="57"/>
                </a:cxn>
                <a:cxn ang="0">
                  <a:pos x="276" y="43"/>
                </a:cxn>
                <a:cxn ang="0">
                  <a:pos x="301" y="12"/>
                </a:cxn>
                <a:cxn ang="0">
                  <a:pos x="321" y="12"/>
                </a:cxn>
                <a:cxn ang="0">
                  <a:pos x="333" y="18"/>
                </a:cxn>
                <a:cxn ang="0">
                  <a:pos x="401" y="25"/>
                </a:cxn>
                <a:cxn ang="0">
                  <a:pos x="409" y="31"/>
                </a:cxn>
                <a:cxn ang="0">
                  <a:pos x="441" y="66"/>
                </a:cxn>
                <a:cxn ang="0">
                  <a:pos x="444" y="66"/>
                </a:cxn>
                <a:cxn ang="0">
                  <a:pos x="518" y="70"/>
                </a:cxn>
                <a:cxn ang="0">
                  <a:pos x="534" y="100"/>
                </a:cxn>
                <a:cxn ang="0">
                  <a:pos x="533" y="106"/>
                </a:cxn>
                <a:cxn ang="0">
                  <a:pos x="554" y="124"/>
                </a:cxn>
                <a:cxn ang="0">
                  <a:pos x="559" y="126"/>
                </a:cxn>
                <a:cxn ang="0">
                  <a:pos x="581" y="129"/>
                </a:cxn>
                <a:cxn ang="0">
                  <a:pos x="631" y="146"/>
                </a:cxn>
                <a:cxn ang="0">
                  <a:pos x="634" y="165"/>
                </a:cxn>
                <a:cxn ang="0">
                  <a:pos x="636" y="199"/>
                </a:cxn>
                <a:cxn ang="0">
                  <a:pos x="634" y="207"/>
                </a:cxn>
                <a:cxn ang="0">
                  <a:pos x="569" y="255"/>
                </a:cxn>
                <a:cxn ang="0">
                  <a:pos x="523" y="273"/>
                </a:cxn>
                <a:cxn ang="0">
                  <a:pos x="475" y="263"/>
                </a:cxn>
                <a:cxn ang="0">
                  <a:pos x="453" y="274"/>
                </a:cxn>
                <a:cxn ang="0">
                  <a:pos x="401" y="261"/>
                </a:cxn>
                <a:cxn ang="0">
                  <a:pos x="377" y="276"/>
                </a:cxn>
              </a:cxnLst>
              <a:rect l="0" t="0" r="r" b="b"/>
              <a:pathLst>
                <a:path w="644" h="277">
                  <a:moveTo>
                    <a:pt x="353" y="276"/>
                  </a:moveTo>
                  <a:cubicBezTo>
                    <a:pt x="348" y="275"/>
                    <a:pt x="342" y="274"/>
                    <a:pt x="337" y="272"/>
                  </a:cubicBezTo>
                  <a:cubicBezTo>
                    <a:pt x="331" y="270"/>
                    <a:pt x="319" y="264"/>
                    <a:pt x="314" y="261"/>
                  </a:cubicBezTo>
                  <a:cubicBezTo>
                    <a:pt x="312" y="260"/>
                    <a:pt x="311" y="259"/>
                    <a:pt x="309" y="258"/>
                  </a:cubicBezTo>
                  <a:cubicBezTo>
                    <a:pt x="308" y="259"/>
                    <a:pt x="307" y="260"/>
                    <a:pt x="306" y="260"/>
                  </a:cubicBezTo>
                  <a:cubicBezTo>
                    <a:pt x="299" y="264"/>
                    <a:pt x="292" y="265"/>
                    <a:pt x="285" y="263"/>
                  </a:cubicBezTo>
                  <a:cubicBezTo>
                    <a:pt x="281" y="262"/>
                    <a:pt x="274" y="259"/>
                    <a:pt x="271" y="256"/>
                  </a:cubicBezTo>
                  <a:cubicBezTo>
                    <a:pt x="270" y="255"/>
                    <a:pt x="269" y="254"/>
                    <a:pt x="268" y="254"/>
                  </a:cubicBezTo>
                  <a:cubicBezTo>
                    <a:pt x="267" y="255"/>
                    <a:pt x="266" y="255"/>
                    <a:pt x="265" y="256"/>
                  </a:cubicBezTo>
                  <a:cubicBezTo>
                    <a:pt x="262" y="259"/>
                    <a:pt x="256" y="262"/>
                    <a:pt x="251" y="264"/>
                  </a:cubicBezTo>
                  <a:cubicBezTo>
                    <a:pt x="243" y="266"/>
                    <a:pt x="228" y="265"/>
                    <a:pt x="218" y="262"/>
                  </a:cubicBezTo>
                  <a:cubicBezTo>
                    <a:pt x="216" y="261"/>
                    <a:pt x="216" y="261"/>
                    <a:pt x="213" y="263"/>
                  </a:cubicBezTo>
                  <a:cubicBezTo>
                    <a:pt x="193" y="277"/>
                    <a:pt x="165" y="277"/>
                    <a:pt x="138" y="263"/>
                  </a:cubicBezTo>
                  <a:cubicBezTo>
                    <a:pt x="135" y="262"/>
                    <a:pt x="132" y="260"/>
                    <a:pt x="132" y="260"/>
                  </a:cubicBezTo>
                  <a:cubicBezTo>
                    <a:pt x="131" y="259"/>
                    <a:pt x="130" y="260"/>
                    <a:pt x="127" y="262"/>
                  </a:cubicBezTo>
                  <a:cubicBezTo>
                    <a:pt x="121" y="267"/>
                    <a:pt x="114" y="270"/>
                    <a:pt x="106" y="272"/>
                  </a:cubicBezTo>
                  <a:cubicBezTo>
                    <a:pt x="101" y="273"/>
                    <a:pt x="91" y="273"/>
                    <a:pt x="86" y="272"/>
                  </a:cubicBezTo>
                  <a:cubicBezTo>
                    <a:pt x="77" y="270"/>
                    <a:pt x="66" y="265"/>
                    <a:pt x="57" y="260"/>
                  </a:cubicBezTo>
                  <a:cubicBezTo>
                    <a:pt x="56" y="259"/>
                    <a:pt x="55" y="258"/>
                    <a:pt x="53" y="257"/>
                  </a:cubicBezTo>
                  <a:cubicBezTo>
                    <a:pt x="52" y="257"/>
                    <a:pt x="50" y="257"/>
                    <a:pt x="48" y="258"/>
                  </a:cubicBezTo>
                  <a:cubicBezTo>
                    <a:pt x="38" y="259"/>
                    <a:pt x="27" y="256"/>
                    <a:pt x="19" y="249"/>
                  </a:cubicBezTo>
                  <a:cubicBezTo>
                    <a:pt x="4" y="237"/>
                    <a:pt x="0" y="210"/>
                    <a:pt x="11" y="197"/>
                  </a:cubicBezTo>
                  <a:cubicBezTo>
                    <a:pt x="14" y="194"/>
                    <a:pt x="20" y="191"/>
                    <a:pt x="25" y="191"/>
                  </a:cubicBezTo>
                  <a:cubicBezTo>
                    <a:pt x="26" y="191"/>
                    <a:pt x="26" y="190"/>
                    <a:pt x="26" y="188"/>
                  </a:cubicBezTo>
                  <a:cubicBezTo>
                    <a:pt x="26" y="183"/>
                    <a:pt x="27" y="178"/>
                    <a:pt x="29" y="174"/>
                  </a:cubicBezTo>
                  <a:cubicBezTo>
                    <a:pt x="34" y="164"/>
                    <a:pt x="45" y="158"/>
                    <a:pt x="60" y="157"/>
                  </a:cubicBezTo>
                  <a:cubicBezTo>
                    <a:pt x="61" y="157"/>
                    <a:pt x="63" y="157"/>
                    <a:pt x="65" y="157"/>
                  </a:cubicBezTo>
                  <a:cubicBezTo>
                    <a:pt x="65" y="156"/>
                    <a:pt x="66" y="155"/>
                    <a:pt x="66" y="154"/>
                  </a:cubicBezTo>
                  <a:cubicBezTo>
                    <a:pt x="70" y="148"/>
                    <a:pt x="76" y="141"/>
                    <a:pt x="82" y="138"/>
                  </a:cubicBezTo>
                  <a:cubicBezTo>
                    <a:pt x="87" y="136"/>
                    <a:pt x="91" y="135"/>
                    <a:pt x="98" y="136"/>
                  </a:cubicBezTo>
                  <a:cubicBezTo>
                    <a:pt x="99" y="136"/>
                    <a:pt x="101" y="136"/>
                    <a:pt x="103" y="136"/>
                  </a:cubicBezTo>
                  <a:cubicBezTo>
                    <a:pt x="104" y="134"/>
                    <a:pt x="105" y="133"/>
                    <a:pt x="105" y="132"/>
                  </a:cubicBezTo>
                  <a:cubicBezTo>
                    <a:pt x="109" y="125"/>
                    <a:pt x="115" y="118"/>
                    <a:pt x="121" y="116"/>
                  </a:cubicBezTo>
                  <a:cubicBezTo>
                    <a:pt x="122" y="116"/>
                    <a:pt x="123" y="116"/>
                    <a:pt x="123" y="116"/>
                  </a:cubicBezTo>
                  <a:cubicBezTo>
                    <a:pt x="123" y="116"/>
                    <a:pt x="123" y="114"/>
                    <a:pt x="122" y="111"/>
                  </a:cubicBezTo>
                  <a:cubicBezTo>
                    <a:pt x="120" y="103"/>
                    <a:pt x="121" y="94"/>
                    <a:pt x="124" y="88"/>
                  </a:cubicBezTo>
                  <a:cubicBezTo>
                    <a:pt x="125" y="85"/>
                    <a:pt x="130" y="81"/>
                    <a:pt x="132" y="79"/>
                  </a:cubicBezTo>
                  <a:cubicBezTo>
                    <a:pt x="133" y="79"/>
                    <a:pt x="134" y="79"/>
                    <a:pt x="135" y="78"/>
                  </a:cubicBezTo>
                  <a:cubicBezTo>
                    <a:pt x="135" y="76"/>
                    <a:pt x="135" y="75"/>
                    <a:pt x="135" y="73"/>
                  </a:cubicBezTo>
                  <a:cubicBezTo>
                    <a:pt x="136" y="58"/>
                    <a:pt x="142" y="46"/>
                    <a:pt x="153" y="39"/>
                  </a:cubicBezTo>
                  <a:cubicBezTo>
                    <a:pt x="157" y="36"/>
                    <a:pt x="162" y="33"/>
                    <a:pt x="166" y="32"/>
                  </a:cubicBezTo>
                  <a:cubicBezTo>
                    <a:pt x="168" y="31"/>
                    <a:pt x="169" y="31"/>
                    <a:pt x="170" y="29"/>
                  </a:cubicBezTo>
                  <a:cubicBezTo>
                    <a:pt x="175" y="23"/>
                    <a:pt x="185" y="18"/>
                    <a:pt x="195" y="18"/>
                  </a:cubicBezTo>
                  <a:cubicBezTo>
                    <a:pt x="198" y="18"/>
                    <a:pt x="202" y="19"/>
                    <a:pt x="203" y="19"/>
                  </a:cubicBezTo>
                  <a:cubicBezTo>
                    <a:pt x="210" y="21"/>
                    <a:pt x="215" y="25"/>
                    <a:pt x="218" y="31"/>
                  </a:cubicBezTo>
                  <a:cubicBezTo>
                    <a:pt x="219" y="34"/>
                    <a:pt x="220" y="35"/>
                    <a:pt x="222" y="35"/>
                  </a:cubicBezTo>
                  <a:cubicBezTo>
                    <a:pt x="230" y="37"/>
                    <a:pt x="237" y="44"/>
                    <a:pt x="240" y="53"/>
                  </a:cubicBezTo>
                  <a:cubicBezTo>
                    <a:pt x="241" y="55"/>
                    <a:pt x="241" y="57"/>
                    <a:pt x="242" y="57"/>
                  </a:cubicBezTo>
                  <a:cubicBezTo>
                    <a:pt x="242" y="57"/>
                    <a:pt x="243" y="56"/>
                    <a:pt x="244" y="55"/>
                  </a:cubicBezTo>
                  <a:cubicBezTo>
                    <a:pt x="252" y="49"/>
                    <a:pt x="265" y="44"/>
                    <a:pt x="276" y="43"/>
                  </a:cubicBezTo>
                  <a:cubicBezTo>
                    <a:pt x="282" y="42"/>
                    <a:pt x="282" y="43"/>
                    <a:pt x="282" y="38"/>
                  </a:cubicBezTo>
                  <a:cubicBezTo>
                    <a:pt x="281" y="27"/>
                    <a:pt x="289" y="16"/>
                    <a:pt x="301" y="12"/>
                  </a:cubicBezTo>
                  <a:cubicBezTo>
                    <a:pt x="304" y="11"/>
                    <a:pt x="306" y="10"/>
                    <a:pt x="311" y="10"/>
                  </a:cubicBezTo>
                  <a:cubicBezTo>
                    <a:pt x="316" y="10"/>
                    <a:pt x="317" y="10"/>
                    <a:pt x="321" y="12"/>
                  </a:cubicBezTo>
                  <a:cubicBezTo>
                    <a:pt x="324" y="13"/>
                    <a:pt x="327" y="14"/>
                    <a:pt x="329" y="16"/>
                  </a:cubicBezTo>
                  <a:cubicBezTo>
                    <a:pt x="330" y="17"/>
                    <a:pt x="332" y="18"/>
                    <a:pt x="333" y="18"/>
                  </a:cubicBezTo>
                  <a:cubicBezTo>
                    <a:pt x="335" y="17"/>
                    <a:pt x="336" y="16"/>
                    <a:pt x="338" y="15"/>
                  </a:cubicBezTo>
                  <a:cubicBezTo>
                    <a:pt x="362" y="0"/>
                    <a:pt x="385" y="4"/>
                    <a:pt x="401" y="25"/>
                  </a:cubicBezTo>
                  <a:cubicBezTo>
                    <a:pt x="403" y="27"/>
                    <a:pt x="404" y="29"/>
                    <a:pt x="404" y="29"/>
                  </a:cubicBezTo>
                  <a:cubicBezTo>
                    <a:pt x="404" y="30"/>
                    <a:pt x="406" y="30"/>
                    <a:pt x="409" y="31"/>
                  </a:cubicBezTo>
                  <a:cubicBezTo>
                    <a:pt x="421" y="34"/>
                    <a:pt x="431" y="41"/>
                    <a:pt x="436" y="51"/>
                  </a:cubicBezTo>
                  <a:cubicBezTo>
                    <a:pt x="438" y="55"/>
                    <a:pt x="440" y="62"/>
                    <a:pt x="441" y="66"/>
                  </a:cubicBezTo>
                  <a:cubicBezTo>
                    <a:pt x="441" y="67"/>
                    <a:pt x="441" y="68"/>
                    <a:pt x="441" y="68"/>
                  </a:cubicBezTo>
                  <a:cubicBezTo>
                    <a:pt x="442" y="68"/>
                    <a:pt x="443" y="67"/>
                    <a:pt x="444" y="66"/>
                  </a:cubicBezTo>
                  <a:cubicBezTo>
                    <a:pt x="466" y="49"/>
                    <a:pt x="486" y="45"/>
                    <a:pt x="504" y="57"/>
                  </a:cubicBezTo>
                  <a:cubicBezTo>
                    <a:pt x="509" y="60"/>
                    <a:pt x="514" y="65"/>
                    <a:pt x="518" y="70"/>
                  </a:cubicBezTo>
                  <a:cubicBezTo>
                    <a:pt x="519" y="72"/>
                    <a:pt x="521" y="74"/>
                    <a:pt x="523" y="75"/>
                  </a:cubicBezTo>
                  <a:cubicBezTo>
                    <a:pt x="531" y="81"/>
                    <a:pt x="535" y="91"/>
                    <a:pt x="534" y="100"/>
                  </a:cubicBezTo>
                  <a:cubicBezTo>
                    <a:pt x="534" y="102"/>
                    <a:pt x="533" y="104"/>
                    <a:pt x="533" y="105"/>
                  </a:cubicBezTo>
                  <a:cubicBezTo>
                    <a:pt x="533" y="106"/>
                    <a:pt x="533" y="106"/>
                    <a:pt x="533" y="106"/>
                  </a:cubicBezTo>
                  <a:cubicBezTo>
                    <a:pt x="533" y="106"/>
                    <a:pt x="535" y="107"/>
                    <a:pt x="536" y="107"/>
                  </a:cubicBezTo>
                  <a:cubicBezTo>
                    <a:pt x="544" y="109"/>
                    <a:pt x="550" y="116"/>
                    <a:pt x="554" y="124"/>
                  </a:cubicBezTo>
                  <a:cubicBezTo>
                    <a:pt x="554" y="125"/>
                    <a:pt x="555" y="126"/>
                    <a:pt x="555" y="127"/>
                  </a:cubicBezTo>
                  <a:cubicBezTo>
                    <a:pt x="555" y="127"/>
                    <a:pt x="557" y="126"/>
                    <a:pt x="559" y="126"/>
                  </a:cubicBezTo>
                  <a:cubicBezTo>
                    <a:pt x="566" y="123"/>
                    <a:pt x="573" y="124"/>
                    <a:pt x="578" y="128"/>
                  </a:cubicBezTo>
                  <a:cubicBezTo>
                    <a:pt x="579" y="128"/>
                    <a:pt x="580" y="129"/>
                    <a:pt x="581" y="129"/>
                  </a:cubicBezTo>
                  <a:cubicBezTo>
                    <a:pt x="583" y="129"/>
                    <a:pt x="586" y="128"/>
                    <a:pt x="588" y="128"/>
                  </a:cubicBezTo>
                  <a:cubicBezTo>
                    <a:pt x="611" y="126"/>
                    <a:pt x="626" y="132"/>
                    <a:pt x="631" y="146"/>
                  </a:cubicBezTo>
                  <a:cubicBezTo>
                    <a:pt x="632" y="149"/>
                    <a:pt x="632" y="157"/>
                    <a:pt x="631" y="160"/>
                  </a:cubicBezTo>
                  <a:cubicBezTo>
                    <a:pt x="631" y="162"/>
                    <a:pt x="631" y="162"/>
                    <a:pt x="634" y="165"/>
                  </a:cubicBezTo>
                  <a:cubicBezTo>
                    <a:pt x="635" y="167"/>
                    <a:pt x="637" y="169"/>
                    <a:pt x="638" y="171"/>
                  </a:cubicBezTo>
                  <a:cubicBezTo>
                    <a:pt x="644" y="181"/>
                    <a:pt x="643" y="191"/>
                    <a:pt x="636" y="199"/>
                  </a:cubicBezTo>
                  <a:cubicBezTo>
                    <a:pt x="636" y="200"/>
                    <a:pt x="635" y="200"/>
                    <a:pt x="634" y="201"/>
                  </a:cubicBezTo>
                  <a:cubicBezTo>
                    <a:pt x="634" y="203"/>
                    <a:pt x="634" y="205"/>
                    <a:pt x="634" y="207"/>
                  </a:cubicBezTo>
                  <a:cubicBezTo>
                    <a:pt x="634" y="234"/>
                    <a:pt x="612" y="252"/>
                    <a:pt x="575" y="254"/>
                  </a:cubicBezTo>
                  <a:cubicBezTo>
                    <a:pt x="573" y="254"/>
                    <a:pt x="571" y="255"/>
                    <a:pt x="569" y="255"/>
                  </a:cubicBezTo>
                  <a:cubicBezTo>
                    <a:pt x="568" y="256"/>
                    <a:pt x="567" y="257"/>
                    <a:pt x="566" y="259"/>
                  </a:cubicBezTo>
                  <a:cubicBezTo>
                    <a:pt x="555" y="269"/>
                    <a:pt x="542" y="274"/>
                    <a:pt x="523" y="273"/>
                  </a:cubicBezTo>
                  <a:cubicBezTo>
                    <a:pt x="510" y="273"/>
                    <a:pt x="498" y="271"/>
                    <a:pt x="483" y="265"/>
                  </a:cubicBezTo>
                  <a:cubicBezTo>
                    <a:pt x="480" y="265"/>
                    <a:pt x="478" y="264"/>
                    <a:pt x="475" y="263"/>
                  </a:cubicBezTo>
                  <a:cubicBezTo>
                    <a:pt x="474" y="264"/>
                    <a:pt x="474" y="264"/>
                    <a:pt x="473" y="265"/>
                  </a:cubicBezTo>
                  <a:cubicBezTo>
                    <a:pt x="467" y="270"/>
                    <a:pt x="461" y="272"/>
                    <a:pt x="453" y="274"/>
                  </a:cubicBezTo>
                  <a:cubicBezTo>
                    <a:pt x="440" y="276"/>
                    <a:pt x="422" y="272"/>
                    <a:pt x="406" y="264"/>
                  </a:cubicBezTo>
                  <a:cubicBezTo>
                    <a:pt x="404" y="263"/>
                    <a:pt x="403" y="262"/>
                    <a:pt x="401" y="261"/>
                  </a:cubicBezTo>
                  <a:cubicBezTo>
                    <a:pt x="400" y="262"/>
                    <a:pt x="399" y="263"/>
                    <a:pt x="398" y="264"/>
                  </a:cubicBezTo>
                  <a:cubicBezTo>
                    <a:pt x="391" y="270"/>
                    <a:pt x="385" y="273"/>
                    <a:pt x="377" y="276"/>
                  </a:cubicBezTo>
                  <a:cubicBezTo>
                    <a:pt x="372" y="277"/>
                    <a:pt x="359" y="277"/>
                    <a:pt x="353" y="276"/>
                  </a:cubicBezTo>
                  <a:close/>
                </a:path>
              </a:pathLst>
            </a:custGeom>
            <a:blipFill dpi="0" rotWithShape="1">
              <a:blip r:embed="rId14"/>
              <a:srcRect/>
              <a:tile tx="0" ty="0" sx="50000" sy="50000" flip="none" algn="tl"/>
            </a:blipFill>
            <a:ln w="9525">
              <a:noFill/>
              <a:round/>
              <a:headEnd/>
              <a:tailEnd/>
            </a:ln>
            <a:effectLst>
              <a:outerShdw blurRad="304800" algn="ctr" rotWithShape="0">
                <a:schemeClr val="accent2">
                  <a:lumMod val="20000"/>
                  <a:lumOff val="80000"/>
                </a:schemeClr>
              </a:outerShdw>
            </a:effectLst>
          </p:spPr>
          <p:txBody>
            <a:bodyPr lIns="0" tIns="274320" rIns="0" bIns="0" anchor="ctr"/>
            <a:lstStyle/>
            <a:p>
              <a:pPr algn="ctr">
                <a:defRPr/>
              </a:pPr>
              <a:endParaRPr lang="en-US" sz="2000" b="1" dirty="0">
                <a:gradFill flip="none" rotWithShape="1">
                  <a:gsLst>
                    <a:gs pos="0">
                      <a:schemeClr val="tx1"/>
                    </a:gs>
                    <a:gs pos="87000">
                      <a:schemeClr val="tx1"/>
                    </a:gs>
                  </a:gsLst>
                  <a:lin ang="5400000" scaled="0"/>
                  <a:tileRect/>
                </a:gradFill>
                <a:effectLst>
                  <a:outerShdw blurRad="304800" algn="ctr" rotWithShape="0">
                    <a:schemeClr val="accent2"/>
                  </a:outerShdw>
                </a:effectLst>
              </a:endParaRPr>
            </a:p>
          </p:txBody>
        </p:sp>
        <p:pic>
          <p:nvPicPr>
            <p:cNvPr id="11295" name="Picture 49" descr="\\SERVER3\InternalBin\Resource DVD\DVD_ART36\Artwork_Imagery\Icons - Illustrations\_ SUPER VISTA STYLE\server.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636739" y="1491636"/>
              <a:ext cx="531812"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6" name="Picture 13" descr="\\SERVER3\InternalBin\Resource DVD\DVD_ART36\Artwork_Imagery\Icons - Illustrations\_ SUPER VISTA STYLE\server.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871027" y="1552328"/>
              <a:ext cx="532507" cy="532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7" name="Picture 4" descr="C:\Users\jccim.000\Desktop\QBR-fall2009\eclipse.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57383" y="1872466"/>
              <a:ext cx="935582" cy="49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8" name="TextBox 52"/>
            <p:cNvSpPr txBox="1">
              <a:spLocks noChangeArrowheads="1"/>
            </p:cNvSpPr>
            <p:nvPr/>
          </p:nvSpPr>
          <p:spPr bwMode="auto">
            <a:xfrm>
              <a:off x="6356898" y="2302572"/>
              <a:ext cx="2255177"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cs typeface="Arial" charset="0"/>
                </a:defRPr>
              </a:lvl1pPr>
              <a:lvl2pPr marL="742950" indent="-285750" eaLnBrk="0" hangingPunct="0">
                <a:defRPr>
                  <a:solidFill>
                    <a:schemeClr val="tx1"/>
                  </a:solidFill>
                  <a:latin typeface="Corbel" pitchFamily="34" charset="0"/>
                  <a:cs typeface="Arial" charset="0"/>
                </a:defRPr>
              </a:lvl2pPr>
              <a:lvl3pPr marL="1143000" indent="-228600" eaLnBrk="0" hangingPunct="0">
                <a:defRPr>
                  <a:solidFill>
                    <a:schemeClr val="tx1"/>
                  </a:solidFill>
                  <a:latin typeface="Corbel" pitchFamily="34" charset="0"/>
                  <a:cs typeface="Arial" charset="0"/>
                </a:defRPr>
              </a:lvl3pPr>
              <a:lvl4pPr marL="1600200" indent="-228600" eaLnBrk="0" hangingPunct="0">
                <a:defRPr>
                  <a:solidFill>
                    <a:schemeClr val="tx1"/>
                  </a:solidFill>
                  <a:latin typeface="Corbel" pitchFamily="34" charset="0"/>
                  <a:cs typeface="Arial" charset="0"/>
                </a:defRPr>
              </a:lvl4pPr>
              <a:lvl5pPr marL="2057400" indent="-228600" eaLnBrk="0" hangingPunct="0">
                <a:defRPr>
                  <a:solidFill>
                    <a:schemeClr val="tx1"/>
                  </a:solidFill>
                  <a:latin typeface="Corbel" pitchFamily="34" charset="0"/>
                  <a:cs typeface="Arial" charset="0"/>
                </a:defRPr>
              </a:lvl5pPr>
              <a:lvl6pPr marL="2514600" indent="-228600" eaLnBrk="0" fontAlgn="base" hangingPunct="0">
                <a:spcBef>
                  <a:spcPct val="0"/>
                </a:spcBef>
                <a:spcAft>
                  <a:spcPct val="0"/>
                </a:spcAft>
                <a:defRPr>
                  <a:solidFill>
                    <a:schemeClr val="tx1"/>
                  </a:solidFill>
                  <a:latin typeface="Corbel" pitchFamily="34" charset="0"/>
                  <a:cs typeface="Arial" charset="0"/>
                </a:defRPr>
              </a:lvl6pPr>
              <a:lvl7pPr marL="2971800" indent="-228600" eaLnBrk="0" fontAlgn="base" hangingPunct="0">
                <a:spcBef>
                  <a:spcPct val="0"/>
                </a:spcBef>
                <a:spcAft>
                  <a:spcPct val="0"/>
                </a:spcAft>
                <a:defRPr>
                  <a:solidFill>
                    <a:schemeClr val="tx1"/>
                  </a:solidFill>
                  <a:latin typeface="Corbel" pitchFamily="34" charset="0"/>
                  <a:cs typeface="Arial" charset="0"/>
                </a:defRPr>
              </a:lvl7pPr>
              <a:lvl8pPr marL="3429000" indent="-228600" eaLnBrk="0" fontAlgn="base" hangingPunct="0">
                <a:spcBef>
                  <a:spcPct val="0"/>
                </a:spcBef>
                <a:spcAft>
                  <a:spcPct val="0"/>
                </a:spcAft>
                <a:defRPr>
                  <a:solidFill>
                    <a:schemeClr val="tx1"/>
                  </a:solidFill>
                  <a:latin typeface="Corbel" pitchFamily="34" charset="0"/>
                  <a:cs typeface="Arial" charset="0"/>
                </a:defRPr>
              </a:lvl8pPr>
              <a:lvl9pPr marL="3886200" indent="-228600" eaLnBrk="0" fontAlgn="base" hangingPunct="0">
                <a:spcBef>
                  <a:spcPct val="0"/>
                </a:spcBef>
                <a:spcAft>
                  <a:spcPct val="0"/>
                </a:spcAft>
                <a:defRPr>
                  <a:solidFill>
                    <a:schemeClr val="tx1"/>
                  </a:solidFill>
                  <a:latin typeface="Corbel" pitchFamily="34" charset="0"/>
                  <a:cs typeface="Arial" charset="0"/>
                </a:defRPr>
              </a:lvl9pPr>
            </a:lstStyle>
            <a:p>
              <a:pPr algn="ctr" eaLnBrk="1" hangingPunct="1"/>
              <a:r>
                <a:rPr lang="en-US" sz="1300"/>
                <a:t>Tools for Windows Azure  </a:t>
              </a:r>
            </a:p>
          </p:txBody>
        </p:sp>
      </p:grpSp>
      <p:grpSp>
        <p:nvGrpSpPr>
          <p:cNvPr id="11274" name="Group 53"/>
          <p:cNvGrpSpPr>
            <a:grpSpLocks/>
          </p:cNvGrpSpPr>
          <p:nvPr/>
        </p:nvGrpSpPr>
        <p:grpSpPr bwMode="auto">
          <a:xfrm>
            <a:off x="2081213" y="3128963"/>
            <a:ext cx="1824037" cy="1550987"/>
            <a:chOff x="2081180" y="2861591"/>
            <a:chExt cx="1824182" cy="1162456"/>
          </a:xfrm>
        </p:grpSpPr>
        <p:sp>
          <p:nvSpPr>
            <p:cNvPr id="55" name="Rectangle 54"/>
            <p:cNvSpPr/>
            <p:nvPr/>
          </p:nvSpPr>
          <p:spPr bwMode="invGray">
            <a:xfrm rot="5400000">
              <a:off x="2412043" y="2530728"/>
              <a:ext cx="1162456" cy="1824182"/>
            </a:xfrm>
            <a:prstGeom prst="rect">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a:reflection blurRad="6350" stA="52000" endA="300" endPos="35000" dir="5400000" sy="-100000" algn="bl" rotWithShape="0"/>
            </a:effectLst>
          </p:spPr>
          <p:txBody>
            <a:bodyPr anchor="ctr"/>
            <a:lstStyle/>
            <a:p>
              <a:pPr algn="ctr">
                <a:defRPr/>
              </a:pPr>
              <a:endParaRPr lang="en-US" sz="1050" kern="0" dirty="0"/>
            </a:p>
          </p:txBody>
        </p:sp>
        <p:sp>
          <p:nvSpPr>
            <p:cNvPr id="11284" name="TextBox 55"/>
            <p:cNvSpPr txBox="1">
              <a:spLocks noChangeArrowheads="1"/>
            </p:cNvSpPr>
            <p:nvPr/>
          </p:nvSpPr>
          <p:spPr bwMode="auto">
            <a:xfrm rot="-5400000">
              <a:off x="1839387" y="3196598"/>
              <a:ext cx="10972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cs typeface="Arial" charset="0"/>
                </a:defRPr>
              </a:lvl1pPr>
              <a:lvl2pPr marL="742950" indent="-285750" eaLnBrk="0" hangingPunct="0">
                <a:defRPr>
                  <a:solidFill>
                    <a:schemeClr val="tx1"/>
                  </a:solidFill>
                  <a:latin typeface="Corbel" pitchFamily="34" charset="0"/>
                  <a:cs typeface="Arial" charset="0"/>
                </a:defRPr>
              </a:lvl2pPr>
              <a:lvl3pPr marL="1143000" indent="-228600" eaLnBrk="0" hangingPunct="0">
                <a:defRPr>
                  <a:solidFill>
                    <a:schemeClr val="tx1"/>
                  </a:solidFill>
                  <a:latin typeface="Corbel" pitchFamily="34" charset="0"/>
                  <a:cs typeface="Arial" charset="0"/>
                </a:defRPr>
              </a:lvl3pPr>
              <a:lvl4pPr marL="1600200" indent="-228600" eaLnBrk="0" hangingPunct="0">
                <a:defRPr>
                  <a:solidFill>
                    <a:schemeClr val="tx1"/>
                  </a:solidFill>
                  <a:latin typeface="Corbel" pitchFamily="34" charset="0"/>
                  <a:cs typeface="Arial" charset="0"/>
                </a:defRPr>
              </a:lvl4pPr>
              <a:lvl5pPr marL="2057400" indent="-228600" eaLnBrk="0" hangingPunct="0">
                <a:defRPr>
                  <a:solidFill>
                    <a:schemeClr val="tx1"/>
                  </a:solidFill>
                  <a:latin typeface="Corbel" pitchFamily="34" charset="0"/>
                  <a:cs typeface="Arial" charset="0"/>
                </a:defRPr>
              </a:lvl5pPr>
              <a:lvl6pPr marL="2514600" indent="-228600" eaLnBrk="0" fontAlgn="base" hangingPunct="0">
                <a:spcBef>
                  <a:spcPct val="0"/>
                </a:spcBef>
                <a:spcAft>
                  <a:spcPct val="0"/>
                </a:spcAft>
                <a:defRPr>
                  <a:solidFill>
                    <a:schemeClr val="tx1"/>
                  </a:solidFill>
                  <a:latin typeface="Corbel" pitchFamily="34" charset="0"/>
                  <a:cs typeface="Arial" charset="0"/>
                </a:defRPr>
              </a:lvl6pPr>
              <a:lvl7pPr marL="2971800" indent="-228600" eaLnBrk="0" fontAlgn="base" hangingPunct="0">
                <a:spcBef>
                  <a:spcPct val="0"/>
                </a:spcBef>
                <a:spcAft>
                  <a:spcPct val="0"/>
                </a:spcAft>
                <a:defRPr>
                  <a:solidFill>
                    <a:schemeClr val="tx1"/>
                  </a:solidFill>
                  <a:latin typeface="Corbel" pitchFamily="34" charset="0"/>
                  <a:cs typeface="Arial" charset="0"/>
                </a:defRPr>
              </a:lvl7pPr>
              <a:lvl8pPr marL="3429000" indent="-228600" eaLnBrk="0" fontAlgn="base" hangingPunct="0">
                <a:spcBef>
                  <a:spcPct val="0"/>
                </a:spcBef>
                <a:spcAft>
                  <a:spcPct val="0"/>
                </a:spcAft>
                <a:defRPr>
                  <a:solidFill>
                    <a:schemeClr val="tx1"/>
                  </a:solidFill>
                  <a:latin typeface="Corbel" pitchFamily="34" charset="0"/>
                  <a:cs typeface="Arial" charset="0"/>
                </a:defRPr>
              </a:lvl8pPr>
              <a:lvl9pPr marL="3886200" indent="-228600" eaLnBrk="0" fontAlgn="base" hangingPunct="0">
                <a:spcBef>
                  <a:spcPct val="0"/>
                </a:spcBef>
                <a:spcAft>
                  <a:spcPct val="0"/>
                </a:spcAft>
                <a:defRPr>
                  <a:solidFill>
                    <a:schemeClr val="tx1"/>
                  </a:solidFill>
                  <a:latin typeface="Corbel" pitchFamily="34" charset="0"/>
                  <a:cs typeface="Arial" charset="0"/>
                </a:defRPr>
              </a:lvl9pPr>
            </a:lstStyle>
            <a:p>
              <a:pPr algn="ctr" eaLnBrk="1" hangingPunct="1"/>
              <a:r>
                <a:rPr lang="en-US" sz="1300" b="1"/>
                <a:t>Windows Azure  </a:t>
              </a:r>
              <a:br>
                <a:rPr lang="en-US" sz="1300" b="1"/>
              </a:br>
              <a:r>
                <a:rPr lang="en-US" sz="1300" b="1"/>
                <a:t>SDKs</a:t>
              </a:r>
            </a:p>
          </p:txBody>
        </p:sp>
        <p:pic>
          <p:nvPicPr>
            <p:cNvPr id="11285" name="Picture 4" descr="http://neowide.com/images/neowide/http:__www.sizlopedia.com_wp-content_uploads_php-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8772" y="3088749"/>
              <a:ext cx="494239" cy="258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6" name="Picture 2" descr="http://www.protenus.com/Portals/0/java%20logo.png"/>
            <p:cNvPicPr>
              <a:picLocks noChangeAspect="1" noChangeArrowheads="1"/>
            </p:cNvPicPr>
            <p:nvPr/>
          </p:nvPicPr>
          <p:blipFill>
            <a:blip r:embed="rId10" cstate="print">
              <a:lum bright="-10000"/>
              <a:extLst>
                <a:ext uri="{28A0092B-C50C-407E-A947-70E740481C1C}">
                  <a14:useLocalDpi xmlns:a14="http://schemas.microsoft.com/office/drawing/2010/main" val="0"/>
                </a:ext>
              </a:extLst>
            </a:blip>
            <a:srcRect/>
            <a:stretch>
              <a:fillRect/>
            </a:stretch>
          </p:blipFill>
          <p:spPr bwMode="auto">
            <a:xfrm>
              <a:off x="3401502" y="3392039"/>
              <a:ext cx="233526" cy="46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8" descr="Rubh_white.png"/>
            <p:cNvPicPr>
              <a:picLocks noChangeAspect="1"/>
            </p:cNvPicPr>
            <p:nvPr/>
          </p:nvPicPr>
          <p:blipFill>
            <a:blip r:embed="rId9"/>
            <a:srcRect l="18200" b="32178"/>
            <a:stretch>
              <a:fillRect/>
            </a:stretch>
          </p:blipFill>
          <p:spPr>
            <a:xfrm>
              <a:off x="2786086" y="3596901"/>
              <a:ext cx="320700" cy="285557"/>
            </a:xfrm>
            <a:prstGeom prst="rect">
              <a:avLst/>
            </a:prstGeom>
            <a:effectLst>
              <a:outerShdw blurRad="127000" dist="50800" dir="5760000" algn="ctr" rotWithShape="0">
                <a:schemeClr val="tx1"/>
              </a:outerShdw>
            </a:effectLst>
          </p:spPr>
        </p:pic>
      </p:grpSp>
      <p:pic>
        <p:nvPicPr>
          <p:cNvPr id="11275" name="Picture 4" descr="http://neowide.com/images/neowide/http:__www.sizlopedia.com_wp-content_uploads_php-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5563" y="2362200"/>
            <a:ext cx="511175"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6" name="TextBox 62"/>
          <p:cNvSpPr txBox="1">
            <a:spLocks noChangeArrowheads="1"/>
          </p:cNvSpPr>
          <p:nvPr/>
        </p:nvSpPr>
        <p:spPr bwMode="auto">
          <a:xfrm>
            <a:off x="573088" y="2078038"/>
            <a:ext cx="22542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cs typeface="Arial" charset="0"/>
              </a:defRPr>
            </a:lvl1pPr>
            <a:lvl2pPr marL="742950" indent="-285750" eaLnBrk="0" hangingPunct="0">
              <a:defRPr>
                <a:solidFill>
                  <a:schemeClr val="tx1"/>
                </a:solidFill>
                <a:latin typeface="Corbel" pitchFamily="34" charset="0"/>
                <a:cs typeface="Arial" charset="0"/>
              </a:defRPr>
            </a:lvl2pPr>
            <a:lvl3pPr marL="1143000" indent="-228600" eaLnBrk="0" hangingPunct="0">
              <a:defRPr>
                <a:solidFill>
                  <a:schemeClr val="tx1"/>
                </a:solidFill>
                <a:latin typeface="Corbel" pitchFamily="34" charset="0"/>
                <a:cs typeface="Arial" charset="0"/>
              </a:defRPr>
            </a:lvl3pPr>
            <a:lvl4pPr marL="1600200" indent="-228600" eaLnBrk="0" hangingPunct="0">
              <a:defRPr>
                <a:solidFill>
                  <a:schemeClr val="tx1"/>
                </a:solidFill>
                <a:latin typeface="Corbel" pitchFamily="34" charset="0"/>
                <a:cs typeface="Arial" charset="0"/>
              </a:defRPr>
            </a:lvl4pPr>
            <a:lvl5pPr marL="2057400" indent="-228600" eaLnBrk="0" hangingPunct="0">
              <a:defRPr>
                <a:solidFill>
                  <a:schemeClr val="tx1"/>
                </a:solidFill>
                <a:latin typeface="Corbel" pitchFamily="34" charset="0"/>
                <a:cs typeface="Arial" charset="0"/>
              </a:defRPr>
            </a:lvl5pPr>
            <a:lvl6pPr marL="2514600" indent="-228600" eaLnBrk="0" fontAlgn="base" hangingPunct="0">
              <a:spcBef>
                <a:spcPct val="0"/>
              </a:spcBef>
              <a:spcAft>
                <a:spcPct val="0"/>
              </a:spcAft>
              <a:defRPr>
                <a:solidFill>
                  <a:schemeClr val="tx1"/>
                </a:solidFill>
                <a:latin typeface="Corbel" pitchFamily="34" charset="0"/>
                <a:cs typeface="Arial" charset="0"/>
              </a:defRPr>
            </a:lvl6pPr>
            <a:lvl7pPr marL="2971800" indent="-228600" eaLnBrk="0" fontAlgn="base" hangingPunct="0">
              <a:spcBef>
                <a:spcPct val="0"/>
              </a:spcBef>
              <a:spcAft>
                <a:spcPct val="0"/>
              </a:spcAft>
              <a:defRPr>
                <a:solidFill>
                  <a:schemeClr val="tx1"/>
                </a:solidFill>
                <a:latin typeface="Corbel" pitchFamily="34" charset="0"/>
                <a:cs typeface="Arial" charset="0"/>
              </a:defRPr>
            </a:lvl7pPr>
            <a:lvl8pPr marL="3429000" indent="-228600" eaLnBrk="0" fontAlgn="base" hangingPunct="0">
              <a:spcBef>
                <a:spcPct val="0"/>
              </a:spcBef>
              <a:spcAft>
                <a:spcPct val="0"/>
              </a:spcAft>
              <a:defRPr>
                <a:solidFill>
                  <a:schemeClr val="tx1"/>
                </a:solidFill>
                <a:latin typeface="Corbel" pitchFamily="34" charset="0"/>
                <a:cs typeface="Arial" charset="0"/>
              </a:defRPr>
            </a:lvl8pPr>
            <a:lvl9pPr marL="3886200" indent="-228600" eaLnBrk="0" fontAlgn="base" hangingPunct="0">
              <a:spcBef>
                <a:spcPct val="0"/>
              </a:spcBef>
              <a:spcAft>
                <a:spcPct val="0"/>
              </a:spcAft>
              <a:defRPr>
                <a:solidFill>
                  <a:schemeClr val="tx1"/>
                </a:solidFill>
                <a:latin typeface="Corbel" pitchFamily="34" charset="0"/>
                <a:cs typeface="Arial" charset="0"/>
              </a:defRPr>
            </a:lvl9pPr>
          </a:lstStyle>
          <a:p>
            <a:pPr algn="ctr" eaLnBrk="1" hangingPunct="1"/>
            <a:r>
              <a:rPr lang="en-US" sz="1300"/>
              <a:t>Windows Azure </a:t>
            </a:r>
            <a:br>
              <a:rPr lang="en-US" sz="1300"/>
            </a:br>
            <a:r>
              <a:rPr lang="en-US" sz="1300"/>
              <a:t>Command-line Tool for   </a:t>
            </a:r>
          </a:p>
        </p:txBody>
      </p:sp>
      <p:grpSp>
        <p:nvGrpSpPr>
          <p:cNvPr id="11277" name="Group 64"/>
          <p:cNvGrpSpPr>
            <a:grpSpLocks/>
          </p:cNvGrpSpPr>
          <p:nvPr/>
        </p:nvGrpSpPr>
        <p:grpSpPr bwMode="auto">
          <a:xfrm>
            <a:off x="5981700" y="3171825"/>
            <a:ext cx="2062163" cy="1539875"/>
            <a:chOff x="5981953" y="2893113"/>
            <a:chExt cx="2062318" cy="1155523"/>
          </a:xfrm>
        </p:grpSpPr>
        <p:sp>
          <p:nvSpPr>
            <p:cNvPr id="66" name="Rectangle 65"/>
            <p:cNvSpPr/>
            <p:nvPr/>
          </p:nvSpPr>
          <p:spPr bwMode="invGray">
            <a:xfrm rot="5400000">
              <a:off x="6510621" y="2439716"/>
              <a:ext cx="1004982" cy="2062318"/>
            </a:xfrm>
            <a:prstGeom prst="rect">
              <a:avLst/>
            </a:prstGeom>
            <a:gradFill>
              <a:gsLst>
                <a:gs pos="0">
                  <a:srgbClr val="000000">
                    <a:alpha val="0"/>
                  </a:srgbClr>
                </a:gs>
                <a:gs pos="50000">
                  <a:srgbClr val="000000">
                    <a:alpha val="40000"/>
                  </a:srgbClr>
                </a:gs>
                <a:gs pos="100000">
                  <a:srgbClr val="000000">
                    <a:alpha val="0"/>
                  </a:srgbClr>
                </a:gs>
              </a:gsLst>
              <a:lin ang="0" scaled="0"/>
            </a:gradFill>
            <a:ln w="12700" cap="flat" cmpd="thickThin" algn="ctr">
              <a:gradFill>
                <a:gsLst>
                  <a:gs pos="0">
                    <a:srgbClr val="FFFFFF">
                      <a:alpha val="0"/>
                    </a:srgbClr>
                  </a:gs>
                  <a:gs pos="50000">
                    <a:srgbClr val="FFFFFF"/>
                  </a:gs>
                  <a:gs pos="100000">
                    <a:srgbClr val="FFFFFF">
                      <a:alpha val="0"/>
                    </a:srgbClr>
                  </a:gs>
                </a:gsLst>
                <a:lin ang="0" scaled="0"/>
              </a:gradFill>
              <a:prstDash val="solid"/>
            </a:ln>
            <a:effectLst>
              <a:reflection blurRad="6350" stA="52000" endA="300" endPos="35000" dir="5400000" sy="-100000" algn="bl" rotWithShape="0"/>
            </a:effectLst>
          </p:spPr>
          <p:txBody>
            <a:bodyPr anchor="ctr"/>
            <a:lstStyle/>
            <a:p>
              <a:pPr algn="ctr">
                <a:defRPr/>
              </a:pPr>
              <a:endParaRPr lang="en-US" sz="1050" kern="0" dirty="0">
                <a:solidFill>
                  <a:srgbClr val="000000"/>
                </a:solidFill>
              </a:endParaRPr>
            </a:p>
          </p:txBody>
        </p:sp>
        <p:pic>
          <p:nvPicPr>
            <p:cNvPr id="11279" name="Picture 4" descr="http://neowide.com/images/neowide/http:__www.sizlopedia.com_wp-content_uploads_php-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0975" y="3036645"/>
              <a:ext cx="494239" cy="258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0" name="Picture 2" descr="http://www.protenus.com/Portals/0/java%20logo.png"/>
            <p:cNvPicPr>
              <a:picLocks noChangeAspect="1" noChangeArrowheads="1"/>
            </p:cNvPicPr>
            <p:nvPr/>
          </p:nvPicPr>
          <p:blipFill>
            <a:blip r:embed="rId10" cstate="print">
              <a:lum bright="-10000"/>
              <a:extLst>
                <a:ext uri="{28A0092B-C50C-407E-A947-70E740481C1C}">
                  <a14:useLocalDpi xmlns:a14="http://schemas.microsoft.com/office/drawing/2010/main" val="0"/>
                </a:ext>
              </a:extLst>
            </a:blip>
            <a:srcRect/>
            <a:stretch>
              <a:fillRect/>
            </a:stretch>
          </p:blipFill>
          <p:spPr bwMode="auto">
            <a:xfrm>
              <a:off x="7358114" y="3088749"/>
              <a:ext cx="233526" cy="461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68" descr="Rubh_white.png"/>
            <p:cNvPicPr>
              <a:picLocks noChangeAspect="1"/>
            </p:cNvPicPr>
            <p:nvPr/>
          </p:nvPicPr>
          <p:blipFill>
            <a:blip r:embed="rId9"/>
            <a:srcRect l="18200" b="32178"/>
            <a:stretch>
              <a:fillRect/>
            </a:stretch>
          </p:blipFill>
          <p:spPr>
            <a:xfrm>
              <a:off x="6956751" y="3473257"/>
              <a:ext cx="320699" cy="284711"/>
            </a:xfrm>
            <a:prstGeom prst="rect">
              <a:avLst/>
            </a:prstGeom>
            <a:effectLst>
              <a:outerShdw blurRad="127000" dist="50800" dir="5760000" algn="ctr" rotWithShape="0">
                <a:schemeClr val="tx1"/>
              </a:outerShdw>
            </a:effectLst>
          </p:spPr>
        </p:pic>
        <p:sp>
          <p:nvSpPr>
            <p:cNvPr id="11282" name="TextBox 69"/>
            <p:cNvSpPr txBox="1">
              <a:spLocks noChangeArrowheads="1"/>
            </p:cNvSpPr>
            <p:nvPr/>
          </p:nvSpPr>
          <p:spPr bwMode="auto">
            <a:xfrm rot="-5400000">
              <a:off x="5723682" y="3324681"/>
              <a:ext cx="11555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rbel" pitchFamily="34" charset="0"/>
                  <a:cs typeface="Arial" charset="0"/>
                </a:defRPr>
              </a:lvl1pPr>
              <a:lvl2pPr marL="742950" indent="-285750" eaLnBrk="0" hangingPunct="0">
                <a:defRPr>
                  <a:solidFill>
                    <a:schemeClr val="tx1"/>
                  </a:solidFill>
                  <a:latin typeface="Corbel" pitchFamily="34" charset="0"/>
                  <a:cs typeface="Arial" charset="0"/>
                </a:defRPr>
              </a:lvl2pPr>
              <a:lvl3pPr marL="1143000" indent="-228600" eaLnBrk="0" hangingPunct="0">
                <a:defRPr>
                  <a:solidFill>
                    <a:schemeClr val="tx1"/>
                  </a:solidFill>
                  <a:latin typeface="Corbel" pitchFamily="34" charset="0"/>
                  <a:cs typeface="Arial" charset="0"/>
                </a:defRPr>
              </a:lvl3pPr>
              <a:lvl4pPr marL="1600200" indent="-228600" eaLnBrk="0" hangingPunct="0">
                <a:defRPr>
                  <a:solidFill>
                    <a:schemeClr val="tx1"/>
                  </a:solidFill>
                  <a:latin typeface="Corbel" pitchFamily="34" charset="0"/>
                  <a:cs typeface="Arial" charset="0"/>
                </a:defRPr>
              </a:lvl4pPr>
              <a:lvl5pPr marL="2057400" indent="-228600" eaLnBrk="0" hangingPunct="0">
                <a:defRPr>
                  <a:solidFill>
                    <a:schemeClr val="tx1"/>
                  </a:solidFill>
                  <a:latin typeface="Corbel" pitchFamily="34" charset="0"/>
                  <a:cs typeface="Arial" charset="0"/>
                </a:defRPr>
              </a:lvl5pPr>
              <a:lvl6pPr marL="2514600" indent="-228600" eaLnBrk="0" fontAlgn="base" hangingPunct="0">
                <a:spcBef>
                  <a:spcPct val="0"/>
                </a:spcBef>
                <a:spcAft>
                  <a:spcPct val="0"/>
                </a:spcAft>
                <a:defRPr>
                  <a:solidFill>
                    <a:schemeClr val="tx1"/>
                  </a:solidFill>
                  <a:latin typeface="Corbel" pitchFamily="34" charset="0"/>
                  <a:cs typeface="Arial" charset="0"/>
                </a:defRPr>
              </a:lvl6pPr>
              <a:lvl7pPr marL="2971800" indent="-228600" eaLnBrk="0" fontAlgn="base" hangingPunct="0">
                <a:spcBef>
                  <a:spcPct val="0"/>
                </a:spcBef>
                <a:spcAft>
                  <a:spcPct val="0"/>
                </a:spcAft>
                <a:defRPr>
                  <a:solidFill>
                    <a:schemeClr val="tx1"/>
                  </a:solidFill>
                  <a:latin typeface="Corbel" pitchFamily="34" charset="0"/>
                  <a:cs typeface="Arial" charset="0"/>
                </a:defRPr>
              </a:lvl7pPr>
              <a:lvl8pPr marL="3429000" indent="-228600" eaLnBrk="0" fontAlgn="base" hangingPunct="0">
                <a:spcBef>
                  <a:spcPct val="0"/>
                </a:spcBef>
                <a:spcAft>
                  <a:spcPct val="0"/>
                </a:spcAft>
                <a:defRPr>
                  <a:solidFill>
                    <a:schemeClr val="tx1"/>
                  </a:solidFill>
                  <a:latin typeface="Corbel" pitchFamily="34" charset="0"/>
                  <a:cs typeface="Arial" charset="0"/>
                </a:defRPr>
              </a:lvl8pPr>
              <a:lvl9pPr marL="3886200" indent="-228600" eaLnBrk="0" fontAlgn="base" hangingPunct="0">
                <a:spcBef>
                  <a:spcPct val="0"/>
                </a:spcBef>
                <a:spcAft>
                  <a:spcPct val="0"/>
                </a:spcAft>
                <a:defRPr>
                  <a:solidFill>
                    <a:schemeClr val="tx1"/>
                  </a:solidFill>
                  <a:latin typeface="Corbel" pitchFamily="34" charset="0"/>
                  <a:cs typeface="Arial" charset="0"/>
                </a:defRPr>
              </a:lvl9pPr>
            </a:lstStyle>
            <a:p>
              <a:pPr algn="ctr" eaLnBrk="1" hangingPunct="1"/>
              <a:r>
                <a:rPr lang="en-US" sz="1300" b="1"/>
                <a:t>AppFabric SDKs</a:t>
              </a:r>
            </a:p>
          </p:txBody>
        </p:sp>
      </p:grpSp>
    </p:spTree>
    <p:extLst>
      <p:ext uri="{BB962C8B-B14F-4D97-AF65-F5344CB8AC3E}">
        <p14:creationId xmlns:p14="http://schemas.microsoft.com/office/powerpoint/2010/main" val="1051877371"/>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builder.japan.zdnet.com/story_media/20387378/090130microsoft_azure_184x138.jpg"/>
          <p:cNvPicPr>
            <a:picLocks noChangeAspect="1" noChangeArrowheads="1"/>
          </p:cNvPicPr>
          <p:nvPr/>
        </p:nvPicPr>
        <p:blipFill>
          <a:blip r:embed="rId3" cstate="print"/>
          <a:srcRect/>
          <a:stretch>
            <a:fillRect/>
          </a:stretch>
        </p:blipFill>
        <p:spPr bwMode="auto">
          <a:xfrm>
            <a:off x="7000892" y="1000108"/>
            <a:ext cx="1752600" cy="1314450"/>
          </a:xfrm>
          <a:prstGeom prst="rect">
            <a:avLst/>
          </a:prstGeom>
          <a:noFill/>
        </p:spPr>
      </p:pic>
      <p:sp>
        <p:nvSpPr>
          <p:cNvPr id="2" name="Title 1"/>
          <p:cNvSpPr>
            <a:spLocks noGrp="1"/>
          </p:cNvSpPr>
          <p:nvPr>
            <p:ph type="title"/>
          </p:nvPr>
        </p:nvSpPr>
        <p:spPr>
          <a:xfrm>
            <a:off x="457200" y="533400"/>
            <a:ext cx="8229600" cy="681022"/>
          </a:xfrm>
        </p:spPr>
        <p:txBody>
          <a:bodyPr>
            <a:normAutofit fontScale="90000"/>
          </a:bodyPr>
          <a:lstStyle/>
          <a:p>
            <a:r>
              <a:rPr lang="en-CA" dirty="0" smtClean="0"/>
              <a:t>Open Government Data Initiative</a:t>
            </a:r>
            <a:endParaRPr lang="en-CA" dirty="0"/>
          </a:p>
        </p:txBody>
      </p:sp>
      <p:sp>
        <p:nvSpPr>
          <p:cNvPr id="3" name="Content Placeholder 2"/>
          <p:cNvSpPr>
            <a:spLocks noGrp="1"/>
          </p:cNvSpPr>
          <p:nvPr>
            <p:ph idx="1"/>
          </p:nvPr>
        </p:nvSpPr>
        <p:spPr>
          <a:xfrm>
            <a:off x="457200" y="1357298"/>
            <a:ext cx="8229600" cy="5072098"/>
          </a:xfrm>
        </p:spPr>
        <p:txBody>
          <a:bodyPr>
            <a:normAutofit fontScale="92500" lnSpcReduction="20000"/>
          </a:bodyPr>
          <a:lstStyle/>
          <a:p>
            <a:r>
              <a:rPr lang="en-CA" dirty="0" smtClean="0">
                <a:hlinkClick r:id="rId4"/>
              </a:rPr>
              <a:t>Open Government Data Initiative (OGDI)</a:t>
            </a:r>
            <a:r>
              <a:rPr lang="en-CA" dirty="0" smtClean="0"/>
              <a:t> </a:t>
            </a:r>
          </a:p>
          <a:p>
            <a:r>
              <a:rPr lang="en-CA" dirty="0" smtClean="0"/>
              <a:t>Cloud Computing Application</a:t>
            </a:r>
          </a:p>
          <a:p>
            <a:pPr lvl="1"/>
            <a:r>
              <a:rPr lang="en-CA" dirty="0" smtClean="0"/>
              <a:t>Runs on Windows Azure</a:t>
            </a:r>
          </a:p>
          <a:p>
            <a:r>
              <a:rPr lang="en-CA" dirty="0" smtClean="0"/>
              <a:t>OGDI Data Site - </a:t>
            </a:r>
            <a:r>
              <a:rPr lang="en-CA" dirty="0" smtClean="0">
                <a:hlinkClick r:id="rId5"/>
              </a:rPr>
              <a:t>http://ogdisdk.cloudapp.net/</a:t>
            </a:r>
            <a:r>
              <a:rPr lang="en-CA" dirty="0" smtClean="0"/>
              <a:t> </a:t>
            </a:r>
          </a:p>
          <a:p>
            <a:r>
              <a:rPr lang="en-CA" dirty="0" smtClean="0"/>
              <a:t>Open Application</a:t>
            </a:r>
          </a:p>
          <a:p>
            <a:pPr lvl="1"/>
            <a:r>
              <a:rPr lang="en-CA" dirty="0" smtClean="0"/>
              <a:t>OGDI Source code is free, open source and customizable with ‘Starter Kit’ via </a:t>
            </a:r>
            <a:r>
              <a:rPr lang="en-CA" dirty="0" smtClean="0">
                <a:hlinkClick r:id="rId6"/>
              </a:rPr>
              <a:t>www.codeplex.com</a:t>
            </a:r>
            <a:r>
              <a:rPr lang="en-CA" dirty="0" smtClean="0"/>
              <a:t> </a:t>
            </a:r>
          </a:p>
          <a:p>
            <a:pPr lvl="1"/>
            <a:r>
              <a:rPr lang="en-CA" dirty="0"/>
              <a:t>C</a:t>
            </a:r>
            <a:r>
              <a:rPr lang="en-CA" dirty="0" smtClean="0"/>
              <a:t>an be used to publish data on the Internet in a Web-friendly format with easy-to-use, open API's. </a:t>
            </a:r>
          </a:p>
          <a:p>
            <a:pPr lvl="1"/>
            <a:r>
              <a:rPr lang="en-CA" dirty="0" smtClean="0"/>
              <a:t>API’s can be accessed from Silverlight, Flash, JavaScript, PHP, Python, Ruby, mapping web sites, etc.</a:t>
            </a:r>
            <a:endParaRPr lang="en-CA" dirty="0" smtClean="0">
              <a:hlinkClick r:id="rId7"/>
            </a:endParaRPr>
          </a:p>
          <a:p>
            <a:r>
              <a:rPr lang="en-CA" dirty="0" smtClean="0">
                <a:hlinkClick r:id="rId7"/>
              </a:rPr>
              <a:t>Windows Azure</a:t>
            </a:r>
            <a:r>
              <a:rPr lang="en-CA" dirty="0" smtClean="0"/>
              <a:t> Services Platform - will carry storage and transaction charges depending on usage</a:t>
            </a:r>
          </a:p>
          <a:p>
            <a:pPr lvl="1"/>
            <a:endParaRPr lang="en-CA" dirty="0" smtClean="0"/>
          </a:p>
          <a:p>
            <a:pPr lvl="1"/>
            <a:endParaRPr lang="en-CA"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7124" y="3717032"/>
            <a:ext cx="5194296" cy="2982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533400"/>
            <a:ext cx="8229600" cy="823898"/>
          </a:xfrm>
        </p:spPr>
        <p:txBody>
          <a:bodyPr/>
          <a:lstStyle/>
          <a:p>
            <a:r>
              <a:rPr lang="en-CA" dirty="0" smtClean="0"/>
              <a:t>EU Eye on Earth</a:t>
            </a:r>
            <a:endParaRPr lang="en-CA" dirty="0"/>
          </a:p>
        </p:txBody>
      </p:sp>
      <p:sp>
        <p:nvSpPr>
          <p:cNvPr id="3" name="Content Placeholder 2"/>
          <p:cNvSpPr>
            <a:spLocks noGrp="1"/>
          </p:cNvSpPr>
          <p:nvPr>
            <p:ph idx="1"/>
          </p:nvPr>
        </p:nvSpPr>
        <p:spPr>
          <a:xfrm>
            <a:off x="457200" y="1571612"/>
            <a:ext cx="8229600" cy="4722825"/>
          </a:xfrm>
        </p:spPr>
        <p:txBody>
          <a:bodyPr/>
          <a:lstStyle/>
          <a:p>
            <a:r>
              <a:rPr lang="en-CA" dirty="0">
                <a:hlinkClick r:id="rId4"/>
              </a:rPr>
              <a:t>http://www.eyeonearth.eu</a:t>
            </a:r>
            <a:r>
              <a:rPr lang="en-CA" dirty="0" smtClean="0">
                <a:hlinkClick r:id="rId4"/>
              </a:rPr>
              <a:t>/</a:t>
            </a:r>
            <a:r>
              <a:rPr lang="en-CA" dirty="0" smtClean="0"/>
              <a:t> </a:t>
            </a:r>
          </a:p>
          <a:p>
            <a:r>
              <a:rPr lang="en-CA" dirty="0" smtClean="0"/>
              <a:t>Global observatory for environmental factors</a:t>
            </a:r>
          </a:p>
          <a:p>
            <a:pPr lvl="1"/>
            <a:r>
              <a:rPr lang="en-CA" dirty="0" smtClean="0"/>
              <a:t>Air and Water Quality</a:t>
            </a:r>
          </a:p>
          <a:p>
            <a:r>
              <a:rPr lang="en-CA" dirty="0" smtClean="0"/>
              <a:t>Combines Gov statistics with public feedback</a:t>
            </a:r>
          </a:p>
          <a:p>
            <a:r>
              <a:rPr lang="en-CA" dirty="0" smtClean="0"/>
              <a:t>Interactive, 2-way communications with ratings</a:t>
            </a:r>
          </a:p>
          <a:p>
            <a:r>
              <a:rPr lang="en-CA" dirty="0" smtClean="0"/>
              <a:t>V3 with </a:t>
            </a:r>
            <a:r>
              <a:rPr lang="en-CA" dirty="0" err="1" smtClean="0"/>
              <a:t>OpenAPI</a:t>
            </a:r>
            <a:endParaRPr lang="en-CA" dirty="0" smtClean="0"/>
          </a:p>
        </p:txBody>
      </p:sp>
    </p:spTree>
    <p:extLst>
      <p:ext uri="{BB962C8B-B14F-4D97-AF65-F5344CB8AC3E}">
        <p14:creationId xmlns:p14="http://schemas.microsoft.com/office/powerpoint/2010/main" val="1278015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1180</TotalTime>
  <Words>1201</Words>
  <Application>Microsoft Office PowerPoint</Application>
  <PresentationFormat>On-screen Show (4:3)</PresentationFormat>
  <Paragraphs>176</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Deluxe</vt:lpstr>
      <vt:lpstr>Open Government data initiative Open innovation and The Cloud</vt:lpstr>
      <vt:lpstr>Agenda</vt:lpstr>
      <vt:lpstr>Open Data - Applications</vt:lpstr>
      <vt:lpstr>Apps for Democracy</vt:lpstr>
      <vt:lpstr>Open Data Apps - Mobile</vt:lpstr>
      <vt:lpstr>Open Data and The Cloud</vt:lpstr>
      <vt:lpstr>Windows Azure Platform</vt:lpstr>
      <vt:lpstr>Open Government Data Initiative</vt:lpstr>
      <vt:lpstr>EU Eye on Earth</vt:lpstr>
      <vt:lpstr>City of San Francisco – Open311</vt:lpstr>
      <vt:lpstr>Medicine Hat – Open Data Catalog</vt:lpstr>
      <vt:lpstr>datadotgc.ca</vt:lpstr>
      <vt:lpstr>Emitter</vt:lpstr>
      <vt:lpstr>Vancouver - VanGuide </vt:lpstr>
      <vt:lpstr>Vancouver – Taxicity Game</vt:lpstr>
      <vt:lpstr>Benefits of Open Data and Cloud</vt:lpstr>
      <vt:lpstr>Driving Innovation</vt:lpstr>
      <vt:lpstr> 5 Stars of Open Data*</vt:lpstr>
      <vt:lpstr>Open Data in EU</vt:lpstr>
      <vt:lpstr>Open Data Resources</vt:lpstr>
      <vt:lpstr>Q&amp;A</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Government and microsoft</dc:title>
  <dc:creator>Mark Gayler</dc:creator>
  <cp:lastModifiedBy>Mark Gayler</cp:lastModifiedBy>
  <cp:revision>303</cp:revision>
  <dcterms:created xsi:type="dcterms:W3CDTF">2009-08-10T21:44:16Z</dcterms:created>
  <dcterms:modified xsi:type="dcterms:W3CDTF">2011-11-22T06:24:45Z</dcterms:modified>
</cp:coreProperties>
</file>